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8288000" cy="10287000"/>
  <p:notesSz cx="6858000" cy="9144000"/>
  <p:embeddedFontLst>
    <p:embeddedFont>
      <p:font typeface="Hero Bold" charset="1" panose="00000500000000000000"/>
      <p:regular r:id="rId12"/>
    </p:embeddedFont>
    <p:embeddedFont>
      <p:font typeface="Open Sans Hebrew Bold" charset="1" panose="00000800000000000000"/>
      <p:regular r:id="rId13"/>
    </p:embeddedFont>
    <p:embeddedFont>
      <p:font typeface="Vollkorn Italics" charset="1" panose="00000500000000000000"/>
      <p:regular r:id="rId14"/>
    </p:embeddedFont>
    <p:embeddedFont>
      <p:font typeface="Open Sans Bold" charset="1" panose="020B0806030504020204"/>
      <p:regular r:id="rId15"/>
    </p:embeddedFont>
    <p:embeddedFont>
      <p:font typeface="Vollkorn" charset="1" panose="0000050000000000000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4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6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7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151" r="0" b="-915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325819" y="7886700"/>
            <a:ext cx="15764854" cy="1468978"/>
            <a:chOff x="0" y="0"/>
            <a:chExt cx="5332803" cy="4969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332802" cy="496914"/>
            </a:xfrm>
            <a:custGeom>
              <a:avLst/>
              <a:gdLst/>
              <a:ahLst/>
              <a:cxnLst/>
              <a:rect r="r" b="b" t="t" l="l"/>
              <a:pathLst>
                <a:path h="496914" w="5332802">
                  <a:moveTo>
                    <a:pt x="0" y="0"/>
                  </a:moveTo>
                  <a:lnTo>
                    <a:pt x="5332802" y="0"/>
                  </a:lnTo>
                  <a:lnTo>
                    <a:pt x="5332802" y="496914"/>
                  </a:lnTo>
                  <a:lnTo>
                    <a:pt x="0" y="496914"/>
                  </a:lnTo>
                  <a:close/>
                </a:path>
              </a:pathLst>
            </a:custGeom>
            <a:solidFill>
              <a:srgbClr val="1D5391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0" y="9396963"/>
            <a:ext cx="3869726" cy="890037"/>
          </a:xfrm>
          <a:custGeom>
            <a:avLst/>
            <a:gdLst/>
            <a:ahLst/>
            <a:cxnLst/>
            <a:rect r="r" b="b" t="t" l="l"/>
            <a:pathLst>
              <a:path h="890037" w="3869726">
                <a:moveTo>
                  <a:pt x="0" y="0"/>
                </a:moveTo>
                <a:lnTo>
                  <a:pt x="3869726" y="0"/>
                </a:lnTo>
                <a:lnTo>
                  <a:pt x="3869726" y="890037"/>
                </a:lnTo>
                <a:lnTo>
                  <a:pt x="0" y="8900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7715250"/>
            <a:ext cx="16230600" cy="1543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599"/>
              </a:lnSpc>
            </a:pPr>
            <a:r>
              <a:rPr lang="en-US" sz="9000">
                <a:solidFill>
                  <a:srgbClr val="FFFFFF"/>
                </a:solidFill>
                <a:latin typeface="Hero Bold"/>
                <a:ea typeface="Hero Bold"/>
                <a:cs typeface="Hero Bold"/>
                <a:sym typeface="Hero Bold"/>
              </a:rPr>
              <a:t>Natatorium Renovations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D539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858248" y="2275020"/>
            <a:ext cx="5089126" cy="6055805"/>
            <a:chOff x="0" y="0"/>
            <a:chExt cx="3790950" cy="45110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58750" y="158750"/>
              <a:ext cx="3473450" cy="4193540"/>
            </a:xfrm>
            <a:custGeom>
              <a:avLst/>
              <a:gdLst/>
              <a:ahLst/>
              <a:cxnLst/>
              <a:rect r="r" b="b" t="t" l="l"/>
              <a:pathLst>
                <a:path h="4193540" w="3473450">
                  <a:moveTo>
                    <a:pt x="0" y="0"/>
                  </a:moveTo>
                  <a:lnTo>
                    <a:pt x="3473450" y="0"/>
                  </a:lnTo>
                  <a:lnTo>
                    <a:pt x="3473450" y="4193540"/>
                  </a:lnTo>
                  <a:lnTo>
                    <a:pt x="0" y="4193540"/>
                  </a:lnTo>
                  <a:close/>
                </a:path>
              </a:pathLst>
            </a:custGeom>
            <a:blipFill>
              <a:blip r:embed="rId2"/>
              <a:stretch>
                <a:fillRect l="-30487" t="0" r="-30487" b="0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682501" y="658371"/>
            <a:ext cx="11432774" cy="12390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9230"/>
              </a:lnSpc>
            </a:pPr>
            <a:r>
              <a:rPr lang="en-US" b="true" sz="9419" spc="-565">
                <a:solidFill>
                  <a:srgbClr val="FFFFFF"/>
                </a:solidFill>
                <a:latin typeface="Open Sans Hebrew Bold"/>
                <a:ea typeface="Open Sans Hebrew Bold"/>
                <a:cs typeface="Open Sans Hebrew Bold"/>
                <a:sym typeface="Open Sans Hebrew Bold"/>
              </a:rPr>
              <a:t>Projects Completed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50616" y="3731583"/>
            <a:ext cx="6879865" cy="2728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395"/>
              </a:lnSpc>
            </a:pPr>
            <a:r>
              <a:rPr lang="en-US" sz="5282" i="true">
                <a:solidFill>
                  <a:srgbClr val="FFFFFF"/>
                </a:solidFill>
                <a:latin typeface="Vollkorn Italics"/>
                <a:ea typeface="Vollkorn Italics"/>
                <a:cs typeface="Vollkorn Italics"/>
                <a:sym typeface="Vollkorn Italics"/>
              </a:rPr>
              <a:t>Leisure Pool Re-plastering</a:t>
            </a:r>
          </a:p>
          <a:p>
            <a:pPr algn="l">
              <a:lnSpc>
                <a:spcPts val="7395"/>
              </a:lnSpc>
            </a:pPr>
            <a:r>
              <a:rPr lang="en-US" sz="5282" i="true">
                <a:solidFill>
                  <a:srgbClr val="FFFFFF"/>
                </a:solidFill>
                <a:latin typeface="Vollkorn Italics"/>
                <a:ea typeface="Vollkorn Italics"/>
                <a:cs typeface="Vollkorn Italics"/>
                <a:sym typeface="Vollkorn Italics"/>
              </a:rPr>
              <a:t>PoolPak Replacement</a:t>
            </a:r>
          </a:p>
          <a:p>
            <a:pPr algn="l">
              <a:lnSpc>
                <a:spcPts val="7395"/>
              </a:lnSpc>
            </a:pPr>
            <a:r>
              <a:rPr lang="en-US" sz="5282" i="true">
                <a:solidFill>
                  <a:srgbClr val="FFFFFF"/>
                </a:solidFill>
                <a:latin typeface="Vollkorn Italics"/>
                <a:ea typeface="Vollkorn Italics"/>
                <a:cs typeface="Vollkorn Italics"/>
                <a:sym typeface="Vollkorn Italics"/>
              </a:rPr>
              <a:t>Pump Room Re-piping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2947374" y="2275020"/>
            <a:ext cx="5089126" cy="6055805"/>
            <a:chOff x="0" y="0"/>
            <a:chExt cx="3790950" cy="451104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158750" y="158750"/>
              <a:ext cx="3473450" cy="4193540"/>
            </a:xfrm>
            <a:custGeom>
              <a:avLst/>
              <a:gdLst/>
              <a:ahLst/>
              <a:cxnLst/>
              <a:rect r="r" b="b" t="t" l="l"/>
              <a:pathLst>
                <a:path h="4193540" w="3473450">
                  <a:moveTo>
                    <a:pt x="0" y="0"/>
                  </a:moveTo>
                  <a:lnTo>
                    <a:pt x="3473450" y="0"/>
                  </a:lnTo>
                  <a:lnTo>
                    <a:pt x="3473450" y="4193540"/>
                  </a:lnTo>
                  <a:lnTo>
                    <a:pt x="0" y="4193540"/>
                  </a:lnTo>
                  <a:close/>
                </a:path>
              </a:pathLst>
            </a:custGeom>
            <a:blipFill>
              <a:blip r:embed="rId3"/>
              <a:stretch>
                <a:fillRect l="-30487" t="0" r="-30487" b="0"/>
              </a:stretch>
            </a:blipFill>
          </p:spPr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D539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260393"/>
            <a:ext cx="9149566" cy="5416663"/>
          </a:xfrm>
          <a:custGeom>
            <a:avLst/>
            <a:gdLst/>
            <a:ahLst/>
            <a:cxnLst/>
            <a:rect r="r" b="b" t="t" l="l"/>
            <a:pathLst>
              <a:path h="5416663" w="9149566">
                <a:moveTo>
                  <a:pt x="0" y="0"/>
                </a:moveTo>
                <a:lnTo>
                  <a:pt x="9149566" y="0"/>
                </a:lnTo>
                <a:lnTo>
                  <a:pt x="9149566" y="5416663"/>
                </a:lnTo>
                <a:lnTo>
                  <a:pt x="0" y="54166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3266" r="0" b="-1326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130516" y="5128383"/>
            <a:ext cx="9969193" cy="6194346"/>
          </a:xfrm>
          <a:custGeom>
            <a:avLst/>
            <a:gdLst/>
            <a:ahLst/>
            <a:cxnLst/>
            <a:rect r="r" b="b" t="t" l="l"/>
            <a:pathLst>
              <a:path h="6194346" w="9969193">
                <a:moveTo>
                  <a:pt x="0" y="0"/>
                </a:moveTo>
                <a:lnTo>
                  <a:pt x="9969193" y="0"/>
                </a:lnTo>
                <a:lnTo>
                  <a:pt x="9969193" y="6194346"/>
                </a:lnTo>
                <a:lnTo>
                  <a:pt x="0" y="61943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3646" r="0" b="-3646"/>
            </a:stretch>
          </a:blipFill>
        </p:spPr>
      </p:sp>
      <p:grpSp>
        <p:nvGrpSpPr>
          <p:cNvPr name="Group 4" id="4"/>
          <p:cNvGrpSpPr/>
          <p:nvPr/>
        </p:nvGrpSpPr>
        <p:grpSpPr>
          <a:xfrm rot="-10800000">
            <a:off x="13008932" y="2567773"/>
            <a:ext cx="2212360" cy="2212360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890805" y="5498264"/>
            <a:ext cx="7367956" cy="12195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954"/>
              </a:lnSpc>
              <a:spcBef>
                <a:spcPct val="0"/>
              </a:spcBef>
            </a:pPr>
            <a:r>
              <a:rPr lang="en-US" b="true" sz="711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AFTER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317632" y="1244529"/>
            <a:ext cx="5594961" cy="120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949"/>
              </a:lnSpc>
              <a:spcBef>
                <a:spcPct val="0"/>
              </a:spcBef>
            </a:pPr>
            <a:r>
              <a:rPr lang="en-US" b="true" sz="7106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BEFORE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913101" y="342673"/>
            <a:ext cx="8404022" cy="9209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746"/>
              </a:lnSpc>
              <a:spcBef>
                <a:spcPct val="0"/>
              </a:spcBef>
            </a:pPr>
            <a:r>
              <a:rPr lang="en-US" b="true" sz="5532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POOL RE-PLASTERING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3468603" y="7202713"/>
            <a:ext cx="2212360" cy="2212360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D539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34000">
            <a:off x="-173614" y="-565277"/>
            <a:ext cx="9496794" cy="6026430"/>
          </a:xfrm>
          <a:custGeom>
            <a:avLst/>
            <a:gdLst/>
            <a:ahLst/>
            <a:cxnLst/>
            <a:rect r="r" b="b" t="t" l="l"/>
            <a:pathLst>
              <a:path h="6026430" w="9496794">
                <a:moveTo>
                  <a:pt x="368416" y="0"/>
                </a:moveTo>
                <a:lnTo>
                  <a:pt x="9496794" y="622311"/>
                </a:lnTo>
                <a:lnTo>
                  <a:pt x="9128378" y="6026430"/>
                </a:lnTo>
                <a:lnTo>
                  <a:pt x="0" y="5404120"/>
                </a:lnTo>
                <a:lnTo>
                  <a:pt x="368416" y="0"/>
                </a:lnTo>
                <a:close/>
              </a:path>
            </a:pathLst>
          </a:custGeom>
          <a:blipFill>
            <a:blip r:embed="rId2"/>
            <a:stretch>
              <a:fillRect l="-16836" t="-28897" r="-16836" b="-2889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130516" y="5128383"/>
            <a:ext cx="9969193" cy="6194346"/>
          </a:xfrm>
          <a:custGeom>
            <a:avLst/>
            <a:gdLst/>
            <a:ahLst/>
            <a:cxnLst/>
            <a:rect r="r" b="b" t="t" l="l"/>
            <a:pathLst>
              <a:path h="6194346" w="9969193">
                <a:moveTo>
                  <a:pt x="0" y="0"/>
                </a:moveTo>
                <a:lnTo>
                  <a:pt x="9969193" y="0"/>
                </a:lnTo>
                <a:lnTo>
                  <a:pt x="9969193" y="6194346"/>
                </a:lnTo>
                <a:lnTo>
                  <a:pt x="0" y="61943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63680" r="0" b="-50906"/>
            </a:stretch>
          </a:blipFill>
        </p:spPr>
      </p:sp>
      <p:grpSp>
        <p:nvGrpSpPr>
          <p:cNvPr name="Group 4" id="4"/>
          <p:cNvGrpSpPr/>
          <p:nvPr/>
        </p:nvGrpSpPr>
        <p:grpSpPr>
          <a:xfrm rot="-10800000">
            <a:off x="12580305" y="2681980"/>
            <a:ext cx="2212360" cy="2212360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890805" y="5498264"/>
            <a:ext cx="7367956" cy="12195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954"/>
              </a:lnSpc>
              <a:spcBef>
                <a:spcPct val="0"/>
              </a:spcBef>
            </a:pPr>
            <a:r>
              <a:rPr lang="en-US" b="true" sz="711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AFTER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889005" y="1244529"/>
            <a:ext cx="5594961" cy="120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949"/>
              </a:lnSpc>
              <a:spcBef>
                <a:spcPct val="0"/>
              </a:spcBef>
            </a:pPr>
            <a:r>
              <a:rPr lang="en-US" b="true" sz="7106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BEFORE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484474" y="342673"/>
            <a:ext cx="8404022" cy="9209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746"/>
              </a:lnSpc>
              <a:spcBef>
                <a:spcPct val="0"/>
              </a:spcBef>
            </a:pPr>
            <a:r>
              <a:rPr lang="en-US" b="true" sz="5532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PUMP ROOM RE-PIPING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3468603" y="7202713"/>
            <a:ext cx="2212360" cy="2212360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D539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144000" y="4551882"/>
            <a:ext cx="8964423" cy="3696231"/>
          </a:xfrm>
          <a:custGeom>
            <a:avLst/>
            <a:gdLst/>
            <a:ahLst/>
            <a:cxnLst/>
            <a:rect r="r" b="b" t="t" l="l"/>
            <a:pathLst>
              <a:path h="3696231" w="8964423">
                <a:moveTo>
                  <a:pt x="0" y="0"/>
                </a:moveTo>
                <a:lnTo>
                  <a:pt x="8964423" y="0"/>
                </a:lnTo>
                <a:lnTo>
                  <a:pt x="8964423" y="3696231"/>
                </a:lnTo>
                <a:lnTo>
                  <a:pt x="0" y="36962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976878"/>
            <a:ext cx="4768820" cy="12588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408"/>
              </a:lnSpc>
              <a:spcBef>
                <a:spcPct val="0"/>
              </a:spcBef>
            </a:pPr>
            <a:r>
              <a:rPr lang="en-US" b="true" sz="9600" spc="-576">
                <a:solidFill>
                  <a:srgbClr val="FFFFFF"/>
                </a:solidFill>
                <a:latin typeface="Open Sans Hebrew Bold"/>
                <a:ea typeface="Open Sans Hebrew Bold"/>
                <a:cs typeface="Open Sans Hebrew Bold"/>
                <a:sym typeface="Open Sans Hebrew Bold"/>
              </a:rPr>
              <a:t>PoolPak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028700" y="3045639"/>
            <a:ext cx="7778010" cy="5202475"/>
            <a:chOff x="0" y="0"/>
            <a:chExt cx="10370680" cy="6936633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776397"/>
              <a:ext cx="10329622" cy="616023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723"/>
                </a:lnSpc>
              </a:pPr>
              <a:r>
                <a:rPr lang="en-US" sz="2659" spc="-82">
                  <a:solidFill>
                    <a:srgbClr val="FFFFFF"/>
                  </a:solidFill>
                  <a:latin typeface="Vollkorn"/>
                  <a:ea typeface="Vollkorn"/>
                  <a:cs typeface="Vollkorn"/>
                  <a:sym typeface="Vollkorn"/>
                </a:rPr>
                <a:t>A PoolPak is a dehumidification systems for large athletic pools, natatoriums in schools and universities, commercial pools and hotel/motel leisure pools.</a:t>
              </a:r>
            </a:p>
            <a:p>
              <a:pPr algn="l">
                <a:lnSpc>
                  <a:spcPts val="3723"/>
                </a:lnSpc>
              </a:pPr>
              <a:r>
                <a:rPr lang="en-US" sz="2659" spc="-82">
                  <a:solidFill>
                    <a:srgbClr val="FFFFFF"/>
                  </a:solidFill>
                  <a:latin typeface="Vollkorn"/>
                  <a:ea typeface="Vollkorn"/>
                  <a:cs typeface="Vollkorn"/>
                  <a:sym typeface="Vollkorn"/>
                </a:rPr>
                <a:t>PoolPak dehumidification equipment is built for the corrosive indoor pool environment with features like copper coil construction, key components located out of the corrosive air stream and a durable finish. </a:t>
              </a:r>
            </a:p>
            <a:p>
              <a:pPr algn="l">
                <a:lnSpc>
                  <a:spcPts val="3723"/>
                </a:lnSpc>
              </a:pPr>
              <a:r>
                <a:rPr lang="en-US" sz="2659" spc="-82">
                  <a:solidFill>
                    <a:srgbClr val="FFFFFF"/>
                  </a:solidFill>
                  <a:latin typeface="Vollkorn"/>
                  <a:ea typeface="Vollkorn"/>
                  <a:cs typeface="Vollkorn"/>
                  <a:sym typeface="Vollkorn"/>
                </a:rPr>
                <a:t>PoolPak’s helpmaintain maximum occupant comfort at the lowest first cost and ongoing operational cost.</a:t>
              </a:r>
            </a:p>
            <a:p>
              <a:pPr algn="l">
                <a:lnSpc>
                  <a:spcPts val="3723"/>
                </a:lnSpc>
              </a:pP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-57150"/>
              <a:ext cx="10370680" cy="5863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723"/>
                </a:lnSpc>
                <a:spcBef>
                  <a:spcPct val="0"/>
                </a:spcBef>
              </a:pPr>
              <a:r>
                <a:rPr lang="en-US" b="true" sz="2659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WHAT IS A POOLPAK?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9432829" y="3045639"/>
            <a:ext cx="8327368" cy="1053138"/>
            <a:chOff x="0" y="0"/>
            <a:chExt cx="11103157" cy="1404184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810329"/>
              <a:ext cx="11045232" cy="5938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843"/>
                </a:lnSpc>
                <a:spcBef>
                  <a:spcPct val="0"/>
                </a:spcBef>
              </a:pPr>
              <a:r>
                <a:rPr lang="en-US" sz="2745" spc="-85">
                  <a:solidFill>
                    <a:srgbClr val="FFFFFF"/>
                  </a:solidFill>
                  <a:latin typeface="Vollkorn"/>
                  <a:ea typeface="Vollkorn"/>
                  <a:cs typeface="Vollkorn"/>
                  <a:sym typeface="Vollkorn"/>
                </a:rPr>
                <a:t>PoolPak’s can typically last 20 years. 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-57150"/>
              <a:ext cx="11103157" cy="5893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723"/>
                </a:lnSpc>
                <a:spcBef>
                  <a:spcPct val="0"/>
                </a:spcBef>
              </a:pPr>
              <a:r>
                <a:rPr lang="en-US" b="true" sz="2659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WHAT IS THE LIFESPAN OF A POOLPAK?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D539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976878"/>
            <a:ext cx="7175725" cy="36400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408"/>
              </a:lnSpc>
              <a:spcBef>
                <a:spcPct val="0"/>
              </a:spcBef>
            </a:pPr>
            <a:r>
              <a:rPr lang="en-US" b="true" sz="9600" spc="-576">
                <a:solidFill>
                  <a:srgbClr val="FFFFFF"/>
                </a:solidFill>
                <a:latin typeface="Open Sans Hebrew Bold"/>
                <a:ea typeface="Open Sans Hebrew Bold"/>
                <a:cs typeface="Open Sans Hebrew Bold"/>
                <a:sym typeface="Open Sans Hebrew Bold"/>
              </a:rPr>
              <a:t>Where did the Funding come from?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5709972"/>
            <a:ext cx="6755384" cy="37401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950"/>
              </a:lnSpc>
            </a:pPr>
            <a:r>
              <a:rPr lang="en-US" sz="4250" spc="-131">
                <a:solidFill>
                  <a:srgbClr val="FFFFFF"/>
                </a:solidFill>
                <a:latin typeface="Vollkorn"/>
                <a:ea typeface="Vollkorn"/>
                <a:cs typeface="Vollkorn"/>
                <a:sym typeface="Vollkorn"/>
              </a:rPr>
              <a:t>All of these projects were funded through the Capital Improvement Program (CIP) which comes from the Half-Cent Sales Tax. 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9144000" y="-425946"/>
            <a:ext cx="9454553" cy="11226324"/>
          </a:xfrm>
          <a:custGeom>
            <a:avLst/>
            <a:gdLst/>
            <a:ahLst/>
            <a:cxnLst/>
            <a:rect r="r" b="b" t="t" l="l"/>
            <a:pathLst>
              <a:path h="11226324" w="9454553">
                <a:moveTo>
                  <a:pt x="0" y="0"/>
                </a:moveTo>
                <a:lnTo>
                  <a:pt x="9454553" y="0"/>
                </a:lnTo>
                <a:lnTo>
                  <a:pt x="9454553" y="11226324"/>
                </a:lnTo>
                <a:lnTo>
                  <a:pt x="0" y="112263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217" t="0" r="-39217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DAGH8QF_SzA</dc:identifier>
  <dcterms:modified xsi:type="dcterms:W3CDTF">2011-08-01T06:04:30Z</dcterms:modified>
  <cp:revision>1</cp:revision>
  <dc:title>Natatorium Renovations Slideshow</dc:title>
</cp:coreProperties>
</file>