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Lst>
  <p:sldSz cx="18288000" cy="10287000"/>
  <p:notesSz cx="6858000" cy="9144000"/>
  <p:embeddedFontLst>
    <p:embeddedFont>
      <p:font typeface="Hero Bold" charset="1" panose="00000500000000000000"/>
      <p:regular r:id="rId12"/>
    </p:embeddedFont>
    <p:embeddedFont>
      <p:font typeface="Open Sans Hebrew Bold" charset="1" panose="00000800000000000000"/>
      <p:regular r:id="rId13"/>
    </p:embeddedFont>
    <p:embeddedFont>
      <p:font typeface="Vollkorn Italics" charset="1" panose="00000500000000000000"/>
      <p:regular r:id="rId14"/>
    </p:embeddedFont>
    <p:embeddedFont>
      <p:font typeface="Vollkorn" charset="1" panose="00000500000000000000"/>
      <p:regular r:id="rId15"/>
    </p:embeddedFont>
    <p:embeddedFont>
      <p:font typeface="Open Sans Bold" charset="1" panose="020B0806030504020204"/>
      <p:regular r:id="rId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jpeg" Type="http://schemas.openxmlformats.org/officeDocument/2006/relationships/image"/><Relationship Id="rId4" Target="../media/image7.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 Id="rId4" Target="../media/image10.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8303" r="0" b="0"/>
            </a:stretch>
          </a:blipFill>
        </p:spPr>
      </p:sp>
      <p:grpSp>
        <p:nvGrpSpPr>
          <p:cNvPr name="Group 3" id="3"/>
          <p:cNvGrpSpPr/>
          <p:nvPr/>
        </p:nvGrpSpPr>
        <p:grpSpPr>
          <a:xfrm rot="0">
            <a:off x="-325819" y="7886700"/>
            <a:ext cx="18613819" cy="1468978"/>
            <a:chOff x="0" y="0"/>
            <a:chExt cx="6296526" cy="496914"/>
          </a:xfrm>
        </p:grpSpPr>
        <p:sp>
          <p:nvSpPr>
            <p:cNvPr name="Freeform 4" id="4"/>
            <p:cNvSpPr/>
            <p:nvPr/>
          </p:nvSpPr>
          <p:spPr>
            <a:xfrm flipH="false" flipV="false" rot="0">
              <a:off x="0" y="0"/>
              <a:ext cx="6296527" cy="496914"/>
            </a:xfrm>
            <a:custGeom>
              <a:avLst/>
              <a:gdLst/>
              <a:ahLst/>
              <a:cxnLst/>
              <a:rect r="r" b="b" t="t" l="l"/>
              <a:pathLst>
                <a:path h="496914" w="6296527">
                  <a:moveTo>
                    <a:pt x="0" y="0"/>
                  </a:moveTo>
                  <a:lnTo>
                    <a:pt x="6296527" y="0"/>
                  </a:lnTo>
                  <a:lnTo>
                    <a:pt x="6296527" y="496914"/>
                  </a:lnTo>
                  <a:lnTo>
                    <a:pt x="0" y="496914"/>
                  </a:lnTo>
                  <a:close/>
                </a:path>
              </a:pathLst>
            </a:custGeom>
            <a:solidFill>
              <a:srgbClr val="1D5391"/>
            </a:solidFill>
          </p:spPr>
        </p:sp>
      </p:grpSp>
      <p:sp>
        <p:nvSpPr>
          <p:cNvPr name="Freeform 5" id="5"/>
          <p:cNvSpPr/>
          <p:nvPr/>
        </p:nvSpPr>
        <p:spPr>
          <a:xfrm flipH="false" flipV="false" rot="0">
            <a:off x="242497" y="9396963"/>
            <a:ext cx="3869726" cy="890037"/>
          </a:xfrm>
          <a:custGeom>
            <a:avLst/>
            <a:gdLst/>
            <a:ahLst/>
            <a:cxnLst/>
            <a:rect r="r" b="b" t="t" l="l"/>
            <a:pathLst>
              <a:path h="890037" w="3869726">
                <a:moveTo>
                  <a:pt x="0" y="0"/>
                </a:moveTo>
                <a:lnTo>
                  <a:pt x="3869726" y="0"/>
                </a:lnTo>
                <a:lnTo>
                  <a:pt x="3869726" y="890037"/>
                </a:lnTo>
                <a:lnTo>
                  <a:pt x="0" y="890037"/>
                </a:lnTo>
                <a:lnTo>
                  <a:pt x="0" y="0"/>
                </a:lnTo>
                <a:close/>
              </a:path>
            </a:pathLst>
          </a:custGeom>
          <a:blipFill>
            <a:blip r:embed="rId3"/>
            <a:stretch>
              <a:fillRect l="0" t="0" r="0" b="0"/>
            </a:stretch>
          </a:blipFill>
        </p:spPr>
      </p:sp>
      <p:sp>
        <p:nvSpPr>
          <p:cNvPr name="TextBox 6" id="6"/>
          <p:cNvSpPr txBox="true"/>
          <p:nvPr/>
        </p:nvSpPr>
        <p:spPr>
          <a:xfrm rot="0">
            <a:off x="242497" y="7843037"/>
            <a:ext cx="17803005" cy="1394380"/>
          </a:xfrm>
          <a:prstGeom prst="rect">
            <a:avLst/>
          </a:prstGeom>
        </p:spPr>
        <p:txBody>
          <a:bodyPr anchor="t" rtlCol="false" tIns="0" lIns="0" bIns="0" rIns="0">
            <a:spAutoFit/>
          </a:bodyPr>
          <a:lstStyle/>
          <a:p>
            <a:pPr algn="l">
              <a:lnSpc>
                <a:spcPts val="11344"/>
              </a:lnSpc>
            </a:pPr>
            <a:r>
              <a:rPr lang="en-US" sz="8103">
                <a:solidFill>
                  <a:srgbClr val="FFFFFF"/>
                </a:solidFill>
                <a:latin typeface="Hero Bold"/>
                <a:ea typeface="Hero Bold"/>
                <a:cs typeface="Hero Bold"/>
                <a:sym typeface="Hero Bold"/>
              </a:rPr>
              <a:t>Madge Griffith Outdoor Pool Plaster</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grpSp>
        <p:nvGrpSpPr>
          <p:cNvPr name="Group 2" id="2"/>
          <p:cNvGrpSpPr/>
          <p:nvPr/>
        </p:nvGrpSpPr>
        <p:grpSpPr>
          <a:xfrm rot="0">
            <a:off x="7858248" y="2275020"/>
            <a:ext cx="5089126" cy="6055805"/>
            <a:chOff x="0" y="0"/>
            <a:chExt cx="3790950" cy="4511040"/>
          </a:xfrm>
        </p:grpSpPr>
        <p:sp>
          <p:nvSpPr>
            <p:cNvPr name="Freeform 3" id="3"/>
            <p:cNvSpPr/>
            <p:nvPr/>
          </p:nvSpPr>
          <p:spPr>
            <a:xfrm flipH="false" flipV="false" rot="0">
              <a:off x="158750" y="158750"/>
              <a:ext cx="3473450" cy="4193540"/>
            </a:xfrm>
            <a:custGeom>
              <a:avLst/>
              <a:gdLst/>
              <a:ahLst/>
              <a:cxnLst/>
              <a:rect r="r" b="b" t="t" l="l"/>
              <a:pathLst>
                <a:path h="4193540" w="3473450">
                  <a:moveTo>
                    <a:pt x="0" y="0"/>
                  </a:moveTo>
                  <a:lnTo>
                    <a:pt x="3473450" y="0"/>
                  </a:lnTo>
                  <a:lnTo>
                    <a:pt x="3473450" y="4193540"/>
                  </a:lnTo>
                  <a:lnTo>
                    <a:pt x="0" y="4193540"/>
                  </a:lnTo>
                  <a:close/>
                </a:path>
              </a:pathLst>
            </a:custGeom>
            <a:blipFill>
              <a:blip r:embed="rId2"/>
              <a:stretch>
                <a:fillRect l="-40548" t="0" r="-40548" b="0"/>
              </a:stretch>
            </a:blipFill>
          </p:spPr>
        </p:sp>
      </p:grpSp>
      <p:sp>
        <p:nvSpPr>
          <p:cNvPr name="TextBox 4" id="4"/>
          <p:cNvSpPr txBox="true"/>
          <p:nvPr/>
        </p:nvSpPr>
        <p:spPr>
          <a:xfrm rot="0">
            <a:off x="682501" y="658371"/>
            <a:ext cx="11432774" cy="1239010"/>
          </a:xfrm>
          <a:prstGeom prst="rect">
            <a:avLst/>
          </a:prstGeom>
        </p:spPr>
        <p:txBody>
          <a:bodyPr anchor="t" rtlCol="false" tIns="0" lIns="0" bIns="0" rIns="0">
            <a:spAutoFit/>
          </a:bodyPr>
          <a:lstStyle/>
          <a:p>
            <a:pPr algn="just" marL="0" indent="0" lvl="0">
              <a:lnSpc>
                <a:spcPts val="9230"/>
              </a:lnSpc>
            </a:pPr>
            <a:r>
              <a:rPr lang="en-US" b="true" sz="9419" spc="-565">
                <a:solidFill>
                  <a:srgbClr val="FFFFFF"/>
                </a:solidFill>
                <a:latin typeface="Open Sans Hebrew Bold"/>
                <a:ea typeface="Open Sans Hebrew Bold"/>
                <a:cs typeface="Open Sans Hebrew Bold"/>
                <a:sym typeface="Open Sans Hebrew Bold"/>
              </a:rPr>
              <a:t>Project Background</a:t>
            </a:r>
          </a:p>
        </p:txBody>
      </p:sp>
      <p:sp>
        <p:nvSpPr>
          <p:cNvPr name="TextBox 5" id="5"/>
          <p:cNvSpPr txBox="true"/>
          <p:nvPr/>
        </p:nvSpPr>
        <p:spPr>
          <a:xfrm rot="0">
            <a:off x="501159" y="1901675"/>
            <a:ext cx="6879865" cy="8263620"/>
          </a:xfrm>
          <a:prstGeom prst="rect">
            <a:avLst/>
          </a:prstGeom>
        </p:spPr>
        <p:txBody>
          <a:bodyPr anchor="t" rtlCol="false" tIns="0" lIns="0" bIns="0" rIns="0">
            <a:spAutoFit/>
          </a:bodyPr>
          <a:lstStyle/>
          <a:p>
            <a:pPr algn="l">
              <a:lnSpc>
                <a:spcPts val="7395"/>
              </a:lnSpc>
            </a:pPr>
            <a:r>
              <a:rPr lang="en-US" sz="5282" i="true">
                <a:solidFill>
                  <a:srgbClr val="FFFFFF"/>
                </a:solidFill>
                <a:latin typeface="Vollkorn Italics"/>
                <a:ea typeface="Vollkorn Italics"/>
                <a:cs typeface="Vollkorn Italics"/>
                <a:sym typeface="Vollkorn Italics"/>
              </a:rPr>
              <a:t>The City of Lake Jackson has had an Outdoor Pool since 1949 being the first municipal pool in the county, with Madge Griffith Park also being the oldest park in Lake Jackson being established in 1943.</a:t>
            </a:r>
          </a:p>
        </p:txBody>
      </p:sp>
      <p:grpSp>
        <p:nvGrpSpPr>
          <p:cNvPr name="Group 6" id="6"/>
          <p:cNvGrpSpPr/>
          <p:nvPr/>
        </p:nvGrpSpPr>
        <p:grpSpPr>
          <a:xfrm rot="0">
            <a:off x="12947374" y="2275020"/>
            <a:ext cx="5089126" cy="6055805"/>
            <a:chOff x="0" y="0"/>
            <a:chExt cx="3790950" cy="4511040"/>
          </a:xfrm>
        </p:grpSpPr>
        <p:sp>
          <p:nvSpPr>
            <p:cNvPr name="Freeform 7" id="7"/>
            <p:cNvSpPr/>
            <p:nvPr/>
          </p:nvSpPr>
          <p:spPr>
            <a:xfrm flipH="false" flipV="false" rot="0">
              <a:off x="158750" y="158750"/>
              <a:ext cx="3473450" cy="4193540"/>
            </a:xfrm>
            <a:custGeom>
              <a:avLst/>
              <a:gdLst/>
              <a:ahLst/>
              <a:cxnLst/>
              <a:rect r="r" b="b" t="t" l="l"/>
              <a:pathLst>
                <a:path h="4193540" w="3473450">
                  <a:moveTo>
                    <a:pt x="0" y="0"/>
                  </a:moveTo>
                  <a:lnTo>
                    <a:pt x="3473450" y="0"/>
                  </a:lnTo>
                  <a:lnTo>
                    <a:pt x="3473450" y="4193540"/>
                  </a:lnTo>
                  <a:lnTo>
                    <a:pt x="0" y="4193540"/>
                  </a:lnTo>
                  <a:close/>
                </a:path>
              </a:pathLst>
            </a:custGeom>
            <a:blipFill>
              <a:blip r:embed="rId3"/>
              <a:stretch>
                <a:fillRect l="-40548" t="0" r="-40548" b="0"/>
              </a:stretch>
            </a:blipFill>
          </p:spPr>
        </p:sp>
      </p:grpSp>
    </p:spTree>
  </p:cSld>
  <p:clrMapOvr>
    <a:masterClrMapping/>
  </p:clrMapOvr>
</p:sld>
</file>

<file path=ppt/slides/slide3.xml><?xml version="1.0" encoding="utf-8"?>
<p:sld xmlns:p="http://schemas.openxmlformats.org/presentationml/2006/main" xmlns:a="http://schemas.openxmlformats.org/drawingml/2006/main">
  <p:cSld>
    <p:bg>
      <p:bgPr>
        <a:solidFill>
          <a:srgbClr val="1D5391"/>
        </a:solidFill>
      </p:bgPr>
    </p:bg>
    <p:spTree>
      <p:nvGrpSpPr>
        <p:cNvPr id="1" name=""/>
        <p:cNvGrpSpPr/>
        <p:nvPr/>
      </p:nvGrpSpPr>
      <p:grpSpPr>
        <a:xfrm>
          <a:off x="0" y="0"/>
          <a:ext cx="0" cy="0"/>
          <a:chOff x="0" y="0"/>
          <a:chExt cx="0" cy="0"/>
        </a:xfrm>
      </p:grpSpPr>
      <p:sp>
        <p:nvSpPr>
          <p:cNvPr name="TextBox 2" id="2"/>
          <p:cNvSpPr txBox="true"/>
          <p:nvPr/>
        </p:nvSpPr>
        <p:spPr>
          <a:xfrm rot="0">
            <a:off x="1028700" y="976878"/>
            <a:ext cx="10950940" cy="1258824"/>
          </a:xfrm>
          <a:prstGeom prst="rect">
            <a:avLst/>
          </a:prstGeom>
        </p:spPr>
        <p:txBody>
          <a:bodyPr anchor="t" rtlCol="false" tIns="0" lIns="0" bIns="0" rIns="0">
            <a:spAutoFit/>
          </a:bodyPr>
          <a:lstStyle/>
          <a:p>
            <a:pPr algn="l" marL="0" indent="0" lvl="0">
              <a:lnSpc>
                <a:spcPts val="9408"/>
              </a:lnSpc>
              <a:spcBef>
                <a:spcPct val="0"/>
              </a:spcBef>
            </a:pPr>
            <a:r>
              <a:rPr lang="en-US" b="true" sz="9600" spc="-576">
                <a:solidFill>
                  <a:srgbClr val="FFFFFF"/>
                </a:solidFill>
                <a:latin typeface="Open Sans Hebrew Bold"/>
                <a:ea typeface="Open Sans Hebrew Bold"/>
                <a:cs typeface="Open Sans Hebrew Bold"/>
                <a:sym typeface="Open Sans Hebrew Bold"/>
              </a:rPr>
              <a:t>Outdoor Pool Usage</a:t>
            </a:r>
          </a:p>
        </p:txBody>
      </p:sp>
      <p:sp>
        <p:nvSpPr>
          <p:cNvPr name="TextBox 3" id="3"/>
          <p:cNvSpPr txBox="true"/>
          <p:nvPr/>
        </p:nvSpPr>
        <p:spPr>
          <a:xfrm rot="0">
            <a:off x="1028700" y="2683953"/>
            <a:ext cx="15511960" cy="5538219"/>
          </a:xfrm>
          <a:prstGeom prst="rect">
            <a:avLst/>
          </a:prstGeom>
        </p:spPr>
        <p:txBody>
          <a:bodyPr anchor="t" rtlCol="false" tIns="0" lIns="0" bIns="0" rIns="0">
            <a:spAutoFit/>
          </a:bodyPr>
          <a:lstStyle/>
          <a:p>
            <a:pPr algn="l">
              <a:lnSpc>
                <a:spcPts val="5543"/>
              </a:lnSpc>
            </a:pPr>
            <a:r>
              <a:rPr lang="en-US" sz="3959" spc="-122">
                <a:solidFill>
                  <a:srgbClr val="FFFFFF"/>
                </a:solidFill>
                <a:latin typeface="Vollkorn"/>
                <a:ea typeface="Vollkorn"/>
                <a:cs typeface="Vollkorn"/>
                <a:sym typeface="Vollkorn"/>
              </a:rPr>
              <a:t>The Outdoor Pool is utilized for a variety of programs, rentals and daily usage each and every Summer Season (Memorial Day Weekend through Labor Day Weekend) . Programs offered at the Outdoor Pool include: Swim Lessons, Water Aerobics Classes, Monthly Family Swim Nights, Mermaid Makeover and Drool in the Pool. On average the Outdoor Pool receives roughly 10,000 visitors each summer ranging from the various programs and rentals. With the high usage rate of the pool the plaster was in need of repairs to ensure patron safety.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Freeform 2" id="2"/>
          <p:cNvSpPr/>
          <p:nvPr/>
        </p:nvSpPr>
        <p:spPr>
          <a:xfrm flipH="false" flipV="false" rot="0">
            <a:off x="0" y="-260393"/>
            <a:ext cx="9149566" cy="5416663"/>
          </a:xfrm>
          <a:custGeom>
            <a:avLst/>
            <a:gdLst/>
            <a:ahLst/>
            <a:cxnLst/>
            <a:rect r="r" b="b" t="t" l="l"/>
            <a:pathLst>
              <a:path h="5416663" w="9149566">
                <a:moveTo>
                  <a:pt x="0" y="0"/>
                </a:moveTo>
                <a:lnTo>
                  <a:pt x="9149566" y="0"/>
                </a:lnTo>
                <a:lnTo>
                  <a:pt x="9149566" y="5416663"/>
                </a:lnTo>
                <a:lnTo>
                  <a:pt x="0" y="5416663"/>
                </a:lnTo>
                <a:lnTo>
                  <a:pt x="0" y="0"/>
                </a:lnTo>
                <a:close/>
              </a:path>
            </a:pathLst>
          </a:custGeom>
          <a:blipFill>
            <a:blip r:embed="rId2"/>
            <a:stretch>
              <a:fillRect l="0" t="-6038" r="0" b="-20647"/>
            </a:stretch>
          </a:blipFill>
        </p:spPr>
      </p:sp>
      <p:sp>
        <p:nvSpPr>
          <p:cNvPr name="Freeform 3" id="3"/>
          <p:cNvSpPr/>
          <p:nvPr/>
        </p:nvSpPr>
        <p:spPr>
          <a:xfrm flipH="false" flipV="false" rot="0">
            <a:off x="9130516" y="5128383"/>
            <a:ext cx="9969193" cy="6194346"/>
          </a:xfrm>
          <a:custGeom>
            <a:avLst/>
            <a:gdLst/>
            <a:ahLst/>
            <a:cxnLst/>
            <a:rect r="r" b="b" t="t" l="l"/>
            <a:pathLst>
              <a:path h="6194346" w="9969193">
                <a:moveTo>
                  <a:pt x="0" y="0"/>
                </a:moveTo>
                <a:lnTo>
                  <a:pt x="9969193" y="0"/>
                </a:lnTo>
                <a:lnTo>
                  <a:pt x="9969193" y="6194346"/>
                </a:lnTo>
                <a:lnTo>
                  <a:pt x="0" y="6194346"/>
                </a:lnTo>
                <a:lnTo>
                  <a:pt x="0" y="0"/>
                </a:lnTo>
                <a:close/>
              </a:path>
            </a:pathLst>
          </a:custGeom>
          <a:blipFill>
            <a:blip r:embed="rId3"/>
            <a:stretch>
              <a:fillRect l="0" t="-20705" r="0" b="0"/>
            </a:stretch>
          </a:blipFill>
        </p:spPr>
      </p:sp>
      <p:sp>
        <p:nvSpPr>
          <p:cNvPr name="TextBox 4" id="4"/>
          <p:cNvSpPr txBox="true"/>
          <p:nvPr/>
        </p:nvSpPr>
        <p:spPr>
          <a:xfrm rot="0">
            <a:off x="9913101" y="1456764"/>
            <a:ext cx="8404022" cy="1887099"/>
          </a:xfrm>
          <a:prstGeom prst="rect">
            <a:avLst/>
          </a:prstGeom>
        </p:spPr>
        <p:txBody>
          <a:bodyPr anchor="t" rtlCol="false" tIns="0" lIns="0" bIns="0" rIns="0">
            <a:spAutoFit/>
          </a:bodyPr>
          <a:lstStyle/>
          <a:p>
            <a:pPr algn="ctr" marL="0" indent="0" lvl="0">
              <a:lnSpc>
                <a:spcPts val="7746"/>
              </a:lnSpc>
              <a:spcBef>
                <a:spcPct val="0"/>
              </a:spcBef>
            </a:pPr>
            <a:r>
              <a:rPr lang="en-US" b="true" sz="5532">
                <a:solidFill>
                  <a:srgbClr val="FFFFFF"/>
                </a:solidFill>
                <a:latin typeface="Open Sans Bold"/>
                <a:ea typeface="Open Sans Bold"/>
                <a:cs typeface="Open Sans Bold"/>
                <a:sym typeface="Open Sans Bold"/>
              </a:rPr>
              <a:t>OUTDOOR POOL PLASTER BEFORE</a:t>
            </a:r>
          </a:p>
        </p:txBody>
      </p:sp>
      <p:sp>
        <p:nvSpPr>
          <p:cNvPr name="Freeform 5" id="5"/>
          <p:cNvSpPr/>
          <p:nvPr/>
        </p:nvSpPr>
        <p:spPr>
          <a:xfrm flipH="false" flipV="false" rot="0">
            <a:off x="-19050" y="5156270"/>
            <a:ext cx="9149566" cy="5416663"/>
          </a:xfrm>
          <a:custGeom>
            <a:avLst/>
            <a:gdLst/>
            <a:ahLst/>
            <a:cxnLst/>
            <a:rect r="r" b="b" t="t" l="l"/>
            <a:pathLst>
              <a:path h="5416663" w="9149566">
                <a:moveTo>
                  <a:pt x="0" y="0"/>
                </a:moveTo>
                <a:lnTo>
                  <a:pt x="9149566" y="0"/>
                </a:lnTo>
                <a:lnTo>
                  <a:pt x="9149566" y="5416663"/>
                </a:lnTo>
                <a:lnTo>
                  <a:pt x="0" y="5416663"/>
                </a:lnTo>
                <a:lnTo>
                  <a:pt x="0" y="0"/>
                </a:lnTo>
                <a:close/>
              </a:path>
            </a:pathLst>
          </a:custGeom>
          <a:blipFill>
            <a:blip r:embed="rId4"/>
            <a:stretch>
              <a:fillRect l="0" t="-70870" r="-35903" b="-1092"/>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Freeform 2" id="2"/>
          <p:cNvSpPr/>
          <p:nvPr/>
        </p:nvSpPr>
        <p:spPr>
          <a:xfrm flipH="false" flipV="false" rot="0">
            <a:off x="0" y="-260393"/>
            <a:ext cx="9149566" cy="5162885"/>
          </a:xfrm>
          <a:custGeom>
            <a:avLst/>
            <a:gdLst/>
            <a:ahLst/>
            <a:cxnLst/>
            <a:rect r="r" b="b" t="t" l="l"/>
            <a:pathLst>
              <a:path h="5162885" w="9149566">
                <a:moveTo>
                  <a:pt x="0" y="0"/>
                </a:moveTo>
                <a:lnTo>
                  <a:pt x="9149566" y="0"/>
                </a:lnTo>
                <a:lnTo>
                  <a:pt x="9149566" y="5162885"/>
                </a:lnTo>
                <a:lnTo>
                  <a:pt x="0" y="5162885"/>
                </a:lnTo>
                <a:lnTo>
                  <a:pt x="0" y="0"/>
                </a:lnTo>
                <a:close/>
              </a:path>
            </a:pathLst>
          </a:custGeom>
          <a:blipFill>
            <a:blip r:embed="rId2"/>
            <a:stretch>
              <a:fillRect l="-9729" t="-25363" r="-2389" b="-7099"/>
            </a:stretch>
          </a:blipFill>
        </p:spPr>
      </p:sp>
      <p:sp>
        <p:nvSpPr>
          <p:cNvPr name="Freeform 3" id="3"/>
          <p:cNvSpPr/>
          <p:nvPr/>
        </p:nvSpPr>
        <p:spPr>
          <a:xfrm flipH="false" flipV="false" rot="0">
            <a:off x="9130516" y="4902492"/>
            <a:ext cx="9969193" cy="6646129"/>
          </a:xfrm>
          <a:custGeom>
            <a:avLst/>
            <a:gdLst/>
            <a:ahLst/>
            <a:cxnLst/>
            <a:rect r="r" b="b" t="t" l="l"/>
            <a:pathLst>
              <a:path h="6646129" w="9969193">
                <a:moveTo>
                  <a:pt x="0" y="0"/>
                </a:moveTo>
                <a:lnTo>
                  <a:pt x="9969193" y="0"/>
                </a:lnTo>
                <a:lnTo>
                  <a:pt x="9969193" y="6646128"/>
                </a:lnTo>
                <a:lnTo>
                  <a:pt x="0" y="6646128"/>
                </a:lnTo>
                <a:lnTo>
                  <a:pt x="0" y="0"/>
                </a:lnTo>
                <a:close/>
              </a:path>
            </a:pathLst>
          </a:custGeom>
          <a:blipFill>
            <a:blip r:embed="rId3"/>
            <a:stretch>
              <a:fillRect l="-18752" t="-9657" r="-1819" b="-10914"/>
            </a:stretch>
          </a:blipFill>
        </p:spPr>
      </p:sp>
      <p:sp>
        <p:nvSpPr>
          <p:cNvPr name="TextBox 4" id="4"/>
          <p:cNvSpPr txBox="true"/>
          <p:nvPr/>
        </p:nvSpPr>
        <p:spPr>
          <a:xfrm rot="0">
            <a:off x="9913101" y="1456764"/>
            <a:ext cx="8404022" cy="1887099"/>
          </a:xfrm>
          <a:prstGeom prst="rect">
            <a:avLst/>
          </a:prstGeom>
        </p:spPr>
        <p:txBody>
          <a:bodyPr anchor="t" rtlCol="false" tIns="0" lIns="0" bIns="0" rIns="0">
            <a:spAutoFit/>
          </a:bodyPr>
          <a:lstStyle/>
          <a:p>
            <a:pPr algn="ctr" marL="0" indent="0" lvl="0">
              <a:lnSpc>
                <a:spcPts val="7746"/>
              </a:lnSpc>
              <a:spcBef>
                <a:spcPct val="0"/>
              </a:spcBef>
            </a:pPr>
            <a:r>
              <a:rPr lang="en-US" b="true" sz="5532">
                <a:solidFill>
                  <a:srgbClr val="FFFFFF"/>
                </a:solidFill>
                <a:latin typeface="Open Sans Bold"/>
                <a:ea typeface="Open Sans Bold"/>
                <a:cs typeface="Open Sans Bold"/>
                <a:sym typeface="Open Sans Bold"/>
              </a:rPr>
              <a:t>OUTDOOR POOL PLASTER AFTER</a:t>
            </a:r>
          </a:p>
        </p:txBody>
      </p:sp>
      <p:sp>
        <p:nvSpPr>
          <p:cNvPr name="Freeform 5" id="5"/>
          <p:cNvSpPr/>
          <p:nvPr/>
        </p:nvSpPr>
        <p:spPr>
          <a:xfrm flipH="false" flipV="false" rot="0">
            <a:off x="-19050" y="4902492"/>
            <a:ext cx="9149566" cy="5416663"/>
          </a:xfrm>
          <a:custGeom>
            <a:avLst/>
            <a:gdLst/>
            <a:ahLst/>
            <a:cxnLst/>
            <a:rect r="r" b="b" t="t" l="l"/>
            <a:pathLst>
              <a:path h="5416663" w="9149566">
                <a:moveTo>
                  <a:pt x="0" y="0"/>
                </a:moveTo>
                <a:lnTo>
                  <a:pt x="9149566" y="0"/>
                </a:lnTo>
                <a:lnTo>
                  <a:pt x="9149566" y="5416663"/>
                </a:lnTo>
                <a:lnTo>
                  <a:pt x="0" y="5416663"/>
                </a:lnTo>
                <a:lnTo>
                  <a:pt x="0" y="0"/>
                </a:lnTo>
                <a:close/>
              </a:path>
            </a:pathLst>
          </a:custGeom>
          <a:blipFill>
            <a:blip r:embed="rId4"/>
            <a:stretch>
              <a:fillRect l="-11758" t="-25623"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1D5391"/>
        </a:solidFill>
      </p:bgPr>
    </p:bg>
    <p:spTree>
      <p:nvGrpSpPr>
        <p:cNvPr id="1" name=""/>
        <p:cNvGrpSpPr/>
        <p:nvPr/>
      </p:nvGrpSpPr>
      <p:grpSpPr>
        <a:xfrm>
          <a:off x="0" y="0"/>
          <a:ext cx="0" cy="0"/>
          <a:chOff x="0" y="0"/>
          <a:chExt cx="0" cy="0"/>
        </a:xfrm>
      </p:grpSpPr>
      <p:sp>
        <p:nvSpPr>
          <p:cNvPr name="TextBox 2" id="2"/>
          <p:cNvSpPr txBox="true"/>
          <p:nvPr/>
        </p:nvSpPr>
        <p:spPr>
          <a:xfrm rot="0">
            <a:off x="1028700" y="976878"/>
            <a:ext cx="7175725" cy="3640074"/>
          </a:xfrm>
          <a:prstGeom prst="rect">
            <a:avLst/>
          </a:prstGeom>
        </p:spPr>
        <p:txBody>
          <a:bodyPr anchor="t" rtlCol="false" tIns="0" lIns="0" bIns="0" rIns="0">
            <a:spAutoFit/>
          </a:bodyPr>
          <a:lstStyle/>
          <a:p>
            <a:pPr algn="l" marL="0" indent="0" lvl="0">
              <a:lnSpc>
                <a:spcPts val="9408"/>
              </a:lnSpc>
              <a:spcBef>
                <a:spcPct val="0"/>
              </a:spcBef>
            </a:pPr>
            <a:r>
              <a:rPr lang="en-US" b="true" sz="9600" spc="-576">
                <a:solidFill>
                  <a:srgbClr val="FFFFFF"/>
                </a:solidFill>
                <a:latin typeface="Open Sans Hebrew Bold"/>
                <a:ea typeface="Open Sans Hebrew Bold"/>
                <a:cs typeface="Open Sans Hebrew Bold"/>
                <a:sym typeface="Open Sans Hebrew Bold"/>
              </a:rPr>
              <a:t>Where did the Funding come from?</a:t>
            </a:r>
          </a:p>
        </p:txBody>
      </p:sp>
      <p:sp>
        <p:nvSpPr>
          <p:cNvPr name="TextBox 3" id="3"/>
          <p:cNvSpPr txBox="true"/>
          <p:nvPr/>
        </p:nvSpPr>
        <p:spPr>
          <a:xfrm rot="0">
            <a:off x="1028700" y="5709972"/>
            <a:ext cx="6755384" cy="3740148"/>
          </a:xfrm>
          <a:prstGeom prst="rect">
            <a:avLst/>
          </a:prstGeom>
        </p:spPr>
        <p:txBody>
          <a:bodyPr anchor="t" rtlCol="false" tIns="0" lIns="0" bIns="0" rIns="0">
            <a:spAutoFit/>
          </a:bodyPr>
          <a:lstStyle/>
          <a:p>
            <a:pPr algn="l">
              <a:lnSpc>
                <a:spcPts val="5950"/>
              </a:lnSpc>
            </a:pPr>
            <a:r>
              <a:rPr lang="en-US" sz="4250" spc="-131">
                <a:solidFill>
                  <a:srgbClr val="FFFFFF"/>
                </a:solidFill>
                <a:latin typeface="Vollkorn"/>
                <a:ea typeface="Vollkorn"/>
                <a:cs typeface="Vollkorn"/>
                <a:sym typeface="Vollkorn"/>
              </a:rPr>
              <a:t>This project was funded through the Capital Improvement Program (CIP) which comes from the Half-Cent Sales Tax. </a:t>
            </a:r>
          </a:p>
        </p:txBody>
      </p:sp>
      <p:sp>
        <p:nvSpPr>
          <p:cNvPr name="Freeform 4" id="4"/>
          <p:cNvSpPr/>
          <p:nvPr/>
        </p:nvSpPr>
        <p:spPr>
          <a:xfrm flipH="false" flipV="false" rot="0">
            <a:off x="9144000" y="-425946"/>
            <a:ext cx="9454553" cy="11226324"/>
          </a:xfrm>
          <a:custGeom>
            <a:avLst/>
            <a:gdLst/>
            <a:ahLst/>
            <a:cxnLst/>
            <a:rect r="r" b="b" t="t" l="l"/>
            <a:pathLst>
              <a:path h="11226324" w="9454553">
                <a:moveTo>
                  <a:pt x="0" y="0"/>
                </a:moveTo>
                <a:lnTo>
                  <a:pt x="9454553" y="0"/>
                </a:lnTo>
                <a:lnTo>
                  <a:pt x="9454553" y="11226324"/>
                </a:lnTo>
                <a:lnTo>
                  <a:pt x="0" y="11226324"/>
                </a:lnTo>
                <a:lnTo>
                  <a:pt x="0" y="0"/>
                </a:lnTo>
                <a:close/>
              </a:path>
            </a:pathLst>
          </a:custGeom>
          <a:blipFill>
            <a:blip r:embed="rId2"/>
            <a:stretch>
              <a:fillRect l="-39217" t="0" r="-39217"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DAGNS355dr4</dc:identifier>
  <dcterms:modified xsi:type="dcterms:W3CDTF">2011-08-01T06:04:30Z</dcterms:modified>
  <cp:revision>1</cp:revision>
  <dc:title>Outdoor Pool Replastering Project</dc:title>
</cp:coreProperties>
</file>