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Lst>
  <p:sldSz cx="18288000" cy="10287000"/>
  <p:notesSz cx="6858000" cy="9144000"/>
  <p:embeddedFontLst>
    <p:embeddedFont>
      <p:font typeface="Hero Bold" charset="1" panose="00000500000000000000"/>
      <p:regular r:id="rId12"/>
    </p:embeddedFont>
    <p:embeddedFont>
      <p:font typeface="Open Sans Hebrew Bold" charset="1" panose="00000800000000000000"/>
      <p:regular r:id="rId13"/>
    </p:embeddedFont>
    <p:embeddedFont>
      <p:font typeface="Vollkorn Italics" charset="1" panose="00000500000000000000"/>
      <p:regular r:id="rId14"/>
    </p:embeddedFont>
    <p:embeddedFont>
      <p:font typeface="Open Sans Bold" charset="1" panose="020B0806030504020204"/>
      <p:regular r:id="rId15"/>
    </p:embeddedFont>
    <p:embeddedFont>
      <p:font typeface="Vollkorn" charset="1" panose="00000500000000000000"/>
      <p:regular r:id="rId1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2" Target="presProps.xml" Type="http://schemas.openxmlformats.org/officeDocument/2006/relationships/presProps"/><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5.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 Id="rId3" Target="../media/image8.jpeg" Type="http://schemas.openxmlformats.org/officeDocument/2006/relationships/image"/><Relationship Id="rId4" Target="../media/image9.jpeg" Type="http://schemas.openxmlformats.org/officeDocument/2006/relationships/image"/><Relationship Id="rId5" Target="../media/image10.jpeg" Type="http://schemas.openxmlformats.org/officeDocument/2006/relationships/image"/><Relationship Id="rId6" Target="../media/image11.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grpSp>
        <p:nvGrpSpPr>
          <p:cNvPr name="Group 3" id="3"/>
          <p:cNvGrpSpPr/>
          <p:nvPr/>
        </p:nvGrpSpPr>
        <p:grpSpPr>
          <a:xfrm rot="0">
            <a:off x="-325819" y="7886700"/>
            <a:ext cx="17321348" cy="1468978"/>
            <a:chOff x="0" y="0"/>
            <a:chExt cx="5859320" cy="496914"/>
          </a:xfrm>
        </p:grpSpPr>
        <p:sp>
          <p:nvSpPr>
            <p:cNvPr name="Freeform 4" id="4"/>
            <p:cNvSpPr/>
            <p:nvPr/>
          </p:nvSpPr>
          <p:spPr>
            <a:xfrm flipH="false" flipV="false" rot="0">
              <a:off x="0" y="0"/>
              <a:ext cx="5859320" cy="496914"/>
            </a:xfrm>
            <a:custGeom>
              <a:avLst/>
              <a:gdLst/>
              <a:ahLst/>
              <a:cxnLst/>
              <a:rect r="r" b="b" t="t" l="l"/>
              <a:pathLst>
                <a:path h="496914" w="5859320">
                  <a:moveTo>
                    <a:pt x="0" y="0"/>
                  </a:moveTo>
                  <a:lnTo>
                    <a:pt x="5859320" y="0"/>
                  </a:lnTo>
                  <a:lnTo>
                    <a:pt x="5859320" y="496914"/>
                  </a:lnTo>
                  <a:lnTo>
                    <a:pt x="0" y="496914"/>
                  </a:lnTo>
                  <a:close/>
                </a:path>
              </a:pathLst>
            </a:custGeom>
            <a:solidFill>
              <a:srgbClr val="1D5391"/>
            </a:solidFill>
          </p:spPr>
        </p:sp>
      </p:grpSp>
      <p:sp>
        <p:nvSpPr>
          <p:cNvPr name="Freeform 5" id="5"/>
          <p:cNvSpPr/>
          <p:nvPr/>
        </p:nvSpPr>
        <p:spPr>
          <a:xfrm flipH="false" flipV="false" rot="0">
            <a:off x="0" y="9396963"/>
            <a:ext cx="3869726" cy="890037"/>
          </a:xfrm>
          <a:custGeom>
            <a:avLst/>
            <a:gdLst/>
            <a:ahLst/>
            <a:cxnLst/>
            <a:rect r="r" b="b" t="t" l="l"/>
            <a:pathLst>
              <a:path h="890037" w="3869726">
                <a:moveTo>
                  <a:pt x="0" y="0"/>
                </a:moveTo>
                <a:lnTo>
                  <a:pt x="3869726" y="0"/>
                </a:lnTo>
                <a:lnTo>
                  <a:pt x="3869726" y="890037"/>
                </a:lnTo>
                <a:lnTo>
                  <a:pt x="0" y="890037"/>
                </a:lnTo>
                <a:lnTo>
                  <a:pt x="0" y="0"/>
                </a:lnTo>
                <a:close/>
              </a:path>
            </a:pathLst>
          </a:custGeom>
          <a:blipFill>
            <a:blip r:embed="rId3"/>
            <a:stretch>
              <a:fillRect l="0" t="0" r="0" b="0"/>
            </a:stretch>
          </a:blipFill>
        </p:spPr>
      </p:sp>
      <p:sp>
        <p:nvSpPr>
          <p:cNvPr name="TextBox 6" id="6"/>
          <p:cNvSpPr txBox="true"/>
          <p:nvPr/>
        </p:nvSpPr>
        <p:spPr>
          <a:xfrm rot="0">
            <a:off x="121989" y="7941109"/>
            <a:ext cx="16659227" cy="1226810"/>
          </a:xfrm>
          <a:prstGeom prst="rect">
            <a:avLst/>
          </a:prstGeom>
        </p:spPr>
        <p:txBody>
          <a:bodyPr anchor="t" rtlCol="false" tIns="0" lIns="0" bIns="0" rIns="0">
            <a:spAutoFit/>
          </a:bodyPr>
          <a:lstStyle/>
          <a:p>
            <a:pPr algn="l">
              <a:lnSpc>
                <a:spcPts val="10080"/>
              </a:lnSpc>
            </a:pPr>
            <a:r>
              <a:rPr lang="en-US" sz="7200">
                <a:solidFill>
                  <a:srgbClr val="FFFFFF"/>
                </a:solidFill>
                <a:latin typeface="Hero Bold"/>
                <a:ea typeface="Hero Bold"/>
                <a:cs typeface="Hero Bold"/>
                <a:sym typeface="Hero Bold"/>
              </a:rPr>
              <a:t>Jasmine Park Playground Renovation </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1D5391"/>
        </a:solidFill>
      </p:bgPr>
    </p:bg>
    <p:spTree>
      <p:nvGrpSpPr>
        <p:cNvPr id="1" name=""/>
        <p:cNvGrpSpPr/>
        <p:nvPr/>
      </p:nvGrpSpPr>
      <p:grpSpPr>
        <a:xfrm>
          <a:off x="0" y="0"/>
          <a:ext cx="0" cy="0"/>
          <a:chOff x="0" y="0"/>
          <a:chExt cx="0" cy="0"/>
        </a:xfrm>
      </p:grpSpPr>
      <p:sp>
        <p:nvSpPr>
          <p:cNvPr name="Freeform 2" id="2"/>
          <p:cNvSpPr/>
          <p:nvPr/>
        </p:nvSpPr>
        <p:spPr>
          <a:xfrm flipH="false" flipV="false" rot="0">
            <a:off x="705965" y="5638094"/>
            <a:ext cx="16876071" cy="4268240"/>
          </a:xfrm>
          <a:custGeom>
            <a:avLst/>
            <a:gdLst/>
            <a:ahLst/>
            <a:cxnLst/>
            <a:rect r="r" b="b" t="t" l="l"/>
            <a:pathLst>
              <a:path h="4268240" w="16876071">
                <a:moveTo>
                  <a:pt x="0" y="0"/>
                </a:moveTo>
                <a:lnTo>
                  <a:pt x="16876070" y="0"/>
                </a:lnTo>
                <a:lnTo>
                  <a:pt x="16876070" y="4268239"/>
                </a:lnTo>
                <a:lnTo>
                  <a:pt x="0" y="4268239"/>
                </a:lnTo>
                <a:lnTo>
                  <a:pt x="0" y="0"/>
                </a:lnTo>
                <a:close/>
              </a:path>
            </a:pathLst>
          </a:custGeom>
          <a:blipFill>
            <a:blip r:embed="rId2"/>
            <a:stretch>
              <a:fillRect l="0" t="0" r="0" b="0"/>
            </a:stretch>
          </a:blipFill>
        </p:spPr>
      </p:sp>
      <p:sp>
        <p:nvSpPr>
          <p:cNvPr name="TextBox 3" id="3"/>
          <p:cNvSpPr txBox="true"/>
          <p:nvPr/>
        </p:nvSpPr>
        <p:spPr>
          <a:xfrm rot="0">
            <a:off x="3427613" y="774087"/>
            <a:ext cx="11432774" cy="1239010"/>
          </a:xfrm>
          <a:prstGeom prst="rect">
            <a:avLst/>
          </a:prstGeom>
        </p:spPr>
        <p:txBody>
          <a:bodyPr anchor="t" rtlCol="false" tIns="0" lIns="0" bIns="0" rIns="0">
            <a:spAutoFit/>
          </a:bodyPr>
          <a:lstStyle/>
          <a:p>
            <a:pPr algn="just" marL="0" indent="0" lvl="0">
              <a:lnSpc>
                <a:spcPts val="9230"/>
              </a:lnSpc>
            </a:pPr>
            <a:r>
              <a:rPr lang="en-US" b="true" sz="9419" spc="-565">
                <a:solidFill>
                  <a:srgbClr val="FFFFFF"/>
                </a:solidFill>
                <a:latin typeface="Open Sans Hebrew Bold"/>
                <a:ea typeface="Open Sans Hebrew Bold"/>
                <a:cs typeface="Open Sans Hebrew Bold"/>
                <a:sym typeface="Open Sans Hebrew Bold"/>
              </a:rPr>
              <a:t>Project Background </a:t>
            </a:r>
          </a:p>
        </p:txBody>
      </p:sp>
      <p:sp>
        <p:nvSpPr>
          <p:cNvPr name="TextBox 4" id="4"/>
          <p:cNvSpPr txBox="true"/>
          <p:nvPr/>
        </p:nvSpPr>
        <p:spPr>
          <a:xfrm rot="0">
            <a:off x="1746076" y="2382727"/>
            <a:ext cx="14034639" cy="2786181"/>
          </a:xfrm>
          <a:prstGeom prst="rect">
            <a:avLst/>
          </a:prstGeom>
        </p:spPr>
        <p:txBody>
          <a:bodyPr anchor="t" rtlCol="false" tIns="0" lIns="0" bIns="0" rIns="0">
            <a:spAutoFit/>
          </a:bodyPr>
          <a:lstStyle/>
          <a:p>
            <a:pPr algn="l">
              <a:lnSpc>
                <a:spcPts val="4455"/>
              </a:lnSpc>
            </a:pPr>
            <a:r>
              <a:rPr lang="en-US" sz="3182" i="true">
                <a:solidFill>
                  <a:srgbClr val="FFFFFF"/>
                </a:solidFill>
                <a:latin typeface="Vollkorn Italics"/>
                <a:ea typeface="Vollkorn Italics"/>
                <a:cs typeface="Vollkorn Italics"/>
                <a:sym typeface="Vollkorn Italics"/>
              </a:rPr>
              <a:t>Jasmine Park is the second oldest park in Lake Jackson, being established in 1947. The previous playground was installed in 1998 and was in need of replacement. In the 2016 Parks and Recreation Master Plan it was determined that the playground would be a primary focus of replacement for residents, as it is located in an ideal neighborhood containing both passive and active recreation making it a highly utilized park. </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1D5391"/>
        </a:solidFill>
      </p:bgPr>
    </p:bg>
    <p:spTree>
      <p:nvGrpSpPr>
        <p:cNvPr id="1" name=""/>
        <p:cNvGrpSpPr/>
        <p:nvPr/>
      </p:nvGrpSpPr>
      <p:grpSpPr>
        <a:xfrm>
          <a:off x="0" y="0"/>
          <a:ext cx="0" cy="0"/>
          <a:chOff x="0" y="0"/>
          <a:chExt cx="0" cy="0"/>
        </a:xfrm>
      </p:grpSpPr>
      <p:sp>
        <p:nvSpPr>
          <p:cNvPr name="Freeform 2" id="2"/>
          <p:cNvSpPr/>
          <p:nvPr/>
        </p:nvSpPr>
        <p:spPr>
          <a:xfrm flipH="false" flipV="false" rot="0">
            <a:off x="360120" y="2262753"/>
            <a:ext cx="7711542" cy="5761494"/>
          </a:xfrm>
          <a:custGeom>
            <a:avLst/>
            <a:gdLst/>
            <a:ahLst/>
            <a:cxnLst/>
            <a:rect r="r" b="b" t="t" l="l"/>
            <a:pathLst>
              <a:path h="5761494" w="7711542">
                <a:moveTo>
                  <a:pt x="0" y="0"/>
                </a:moveTo>
                <a:lnTo>
                  <a:pt x="7711542" y="0"/>
                </a:lnTo>
                <a:lnTo>
                  <a:pt x="7711542" y="5761494"/>
                </a:lnTo>
                <a:lnTo>
                  <a:pt x="0" y="5761494"/>
                </a:lnTo>
                <a:lnTo>
                  <a:pt x="0" y="0"/>
                </a:lnTo>
                <a:close/>
              </a:path>
            </a:pathLst>
          </a:custGeom>
          <a:blipFill>
            <a:blip r:embed="rId2"/>
            <a:stretch>
              <a:fillRect l="-13966" t="-7202" r="0" b="-7202"/>
            </a:stretch>
          </a:blipFill>
        </p:spPr>
      </p:sp>
      <p:sp>
        <p:nvSpPr>
          <p:cNvPr name="Freeform 3" id="3"/>
          <p:cNvSpPr/>
          <p:nvPr/>
        </p:nvSpPr>
        <p:spPr>
          <a:xfrm flipH="false" flipV="false" rot="0">
            <a:off x="9913101" y="3409989"/>
            <a:ext cx="7198693" cy="5736634"/>
          </a:xfrm>
          <a:custGeom>
            <a:avLst/>
            <a:gdLst/>
            <a:ahLst/>
            <a:cxnLst/>
            <a:rect r="r" b="b" t="t" l="l"/>
            <a:pathLst>
              <a:path h="5736634" w="7198693">
                <a:moveTo>
                  <a:pt x="0" y="0"/>
                </a:moveTo>
                <a:lnTo>
                  <a:pt x="7198693" y="0"/>
                </a:lnTo>
                <a:lnTo>
                  <a:pt x="7198693" y="5736634"/>
                </a:lnTo>
                <a:lnTo>
                  <a:pt x="0" y="5736634"/>
                </a:lnTo>
                <a:lnTo>
                  <a:pt x="0" y="0"/>
                </a:lnTo>
                <a:close/>
              </a:path>
            </a:pathLst>
          </a:custGeom>
          <a:blipFill>
            <a:blip r:embed="rId3"/>
            <a:stretch>
              <a:fillRect l="0" t="-3565" r="-13830" b="-3565"/>
            </a:stretch>
          </a:blipFill>
        </p:spPr>
      </p:sp>
      <p:sp>
        <p:nvSpPr>
          <p:cNvPr name="TextBox 4" id="4"/>
          <p:cNvSpPr txBox="true"/>
          <p:nvPr/>
        </p:nvSpPr>
        <p:spPr>
          <a:xfrm rot="0">
            <a:off x="8884401" y="923925"/>
            <a:ext cx="8374899" cy="927569"/>
          </a:xfrm>
          <a:prstGeom prst="rect">
            <a:avLst/>
          </a:prstGeom>
        </p:spPr>
        <p:txBody>
          <a:bodyPr anchor="t" rtlCol="false" tIns="0" lIns="0" bIns="0" rIns="0">
            <a:spAutoFit/>
          </a:bodyPr>
          <a:lstStyle/>
          <a:p>
            <a:pPr algn="ctr" marL="0" indent="0" lvl="0">
              <a:lnSpc>
                <a:spcPts val="7719"/>
              </a:lnSpc>
              <a:spcBef>
                <a:spcPct val="0"/>
              </a:spcBef>
            </a:pPr>
            <a:r>
              <a:rPr lang="en-US" b="true" sz="5513">
                <a:solidFill>
                  <a:srgbClr val="FFFFFF"/>
                </a:solidFill>
                <a:latin typeface="Open Sans Bold"/>
                <a:ea typeface="Open Sans Bold"/>
                <a:cs typeface="Open Sans Bold"/>
                <a:sym typeface="Open Sans Bold"/>
              </a:rPr>
              <a:t>OLD PLAYGROUND</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1D5391"/>
        </a:solidFill>
      </p:bgPr>
    </p:bg>
    <p:spTree>
      <p:nvGrpSpPr>
        <p:cNvPr id="1" name=""/>
        <p:cNvGrpSpPr/>
        <p:nvPr/>
      </p:nvGrpSpPr>
      <p:grpSpPr>
        <a:xfrm>
          <a:off x="0" y="0"/>
          <a:ext cx="0" cy="0"/>
          <a:chOff x="0" y="0"/>
          <a:chExt cx="0" cy="0"/>
        </a:xfrm>
      </p:grpSpPr>
      <p:sp>
        <p:nvSpPr>
          <p:cNvPr name="Freeform 2" id="2"/>
          <p:cNvSpPr/>
          <p:nvPr/>
        </p:nvSpPr>
        <p:spPr>
          <a:xfrm flipH="false" flipV="false" rot="0">
            <a:off x="9666142" y="2069071"/>
            <a:ext cx="8302041" cy="5456460"/>
          </a:xfrm>
          <a:custGeom>
            <a:avLst/>
            <a:gdLst/>
            <a:ahLst/>
            <a:cxnLst/>
            <a:rect r="r" b="b" t="t" l="l"/>
            <a:pathLst>
              <a:path h="5456460" w="8302041">
                <a:moveTo>
                  <a:pt x="0" y="0"/>
                </a:moveTo>
                <a:lnTo>
                  <a:pt x="8302041" y="0"/>
                </a:lnTo>
                <a:lnTo>
                  <a:pt x="8302041" y="5456460"/>
                </a:lnTo>
                <a:lnTo>
                  <a:pt x="0" y="5456460"/>
                </a:lnTo>
                <a:lnTo>
                  <a:pt x="0" y="0"/>
                </a:lnTo>
                <a:close/>
              </a:path>
            </a:pathLst>
          </a:custGeom>
          <a:blipFill>
            <a:blip r:embed="rId2"/>
            <a:stretch>
              <a:fillRect l="-1909" t="-2302" r="-2625" b="-4118"/>
            </a:stretch>
          </a:blipFill>
        </p:spPr>
      </p:sp>
      <p:sp>
        <p:nvSpPr>
          <p:cNvPr name="TextBox 3" id="3"/>
          <p:cNvSpPr txBox="true"/>
          <p:nvPr/>
        </p:nvSpPr>
        <p:spPr>
          <a:xfrm rot="0">
            <a:off x="1028700" y="618589"/>
            <a:ext cx="7747217" cy="1994626"/>
          </a:xfrm>
          <a:prstGeom prst="rect">
            <a:avLst/>
          </a:prstGeom>
        </p:spPr>
        <p:txBody>
          <a:bodyPr anchor="t" rtlCol="false" tIns="0" lIns="0" bIns="0" rIns="0">
            <a:spAutoFit/>
          </a:bodyPr>
          <a:lstStyle/>
          <a:p>
            <a:pPr algn="l" marL="0" indent="0" lvl="0">
              <a:lnSpc>
                <a:spcPts val="7696"/>
              </a:lnSpc>
              <a:spcBef>
                <a:spcPct val="0"/>
              </a:spcBef>
            </a:pPr>
            <a:r>
              <a:rPr lang="en-US" b="true" sz="7853" spc="-471">
                <a:solidFill>
                  <a:srgbClr val="FFFFFF"/>
                </a:solidFill>
                <a:latin typeface="Open Sans Hebrew Bold"/>
                <a:ea typeface="Open Sans Hebrew Bold"/>
                <a:cs typeface="Open Sans Hebrew Bold"/>
                <a:sym typeface="Open Sans Hebrew Bold"/>
              </a:rPr>
              <a:t>New Playground Design</a:t>
            </a:r>
          </a:p>
        </p:txBody>
      </p:sp>
      <p:sp>
        <p:nvSpPr>
          <p:cNvPr name="TextBox 4" id="4"/>
          <p:cNvSpPr txBox="true"/>
          <p:nvPr/>
        </p:nvSpPr>
        <p:spPr>
          <a:xfrm rot="0">
            <a:off x="1028700" y="2881319"/>
            <a:ext cx="8115300" cy="6817460"/>
          </a:xfrm>
          <a:prstGeom prst="rect">
            <a:avLst/>
          </a:prstGeom>
        </p:spPr>
        <p:txBody>
          <a:bodyPr anchor="t" rtlCol="false" tIns="0" lIns="0" bIns="0" rIns="0">
            <a:spAutoFit/>
          </a:bodyPr>
          <a:lstStyle/>
          <a:p>
            <a:pPr algn="l">
              <a:lnSpc>
                <a:spcPts val="3020"/>
              </a:lnSpc>
            </a:pPr>
            <a:r>
              <a:rPr lang="en-US" sz="2157" spc="-66">
                <a:solidFill>
                  <a:srgbClr val="FFFFFF"/>
                </a:solidFill>
                <a:latin typeface="Vollkorn"/>
                <a:ea typeface="Vollkorn"/>
                <a:cs typeface="Vollkorn"/>
                <a:sym typeface="Vollkorn"/>
              </a:rPr>
              <a:t>In 2016 the Parks and Recreation Department conducted a needs assessment of facilities, parkland and amenities through its Parks &amp; Open Space Master Plan. Jasmine Park was listed as one of the parks to have improvements made upon it due to its location and usage. In 2024, the design to the right, was introduced to the Lake Jackson Parks Advisory Board for their approval. Once the design was approved the previous playground was removed and instillation of the new playground began on March 3, 2024, and took approximately 4 weeks to complete. The new playground combined the two separate play areas incorporating a young oak tree, which the designers accounted for its growth so it will have plenty of room to grow, while adding shady areas for the kids to play without being an obstacle. A concrete border was installed around the entire perimeter with poured in place (PIP) safety surfacing under the main play structure and EWF mulch under around the tree and swings. Something different from what we have done in the past was install a PIP path to one set of swings for easy access for those with mobility issues. A 5-foot-wide ADA concrete path leading to the equipment was also installed. </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1D5391"/>
        </a:solidFill>
      </p:bgPr>
    </p:bg>
    <p:spTree>
      <p:nvGrpSpPr>
        <p:cNvPr id="1" name=""/>
        <p:cNvGrpSpPr/>
        <p:nvPr/>
      </p:nvGrpSpPr>
      <p:grpSpPr>
        <a:xfrm>
          <a:off x="0" y="0"/>
          <a:ext cx="0" cy="0"/>
          <a:chOff x="0" y="0"/>
          <a:chExt cx="0" cy="0"/>
        </a:xfrm>
      </p:grpSpPr>
      <p:sp>
        <p:nvSpPr>
          <p:cNvPr name="TextBox 2" id="2"/>
          <p:cNvSpPr txBox="true"/>
          <p:nvPr/>
        </p:nvSpPr>
        <p:spPr>
          <a:xfrm rot="0">
            <a:off x="1859172" y="326187"/>
            <a:ext cx="14569657" cy="920906"/>
          </a:xfrm>
          <a:prstGeom prst="rect">
            <a:avLst/>
          </a:prstGeom>
        </p:spPr>
        <p:txBody>
          <a:bodyPr anchor="t" rtlCol="false" tIns="0" lIns="0" bIns="0" rIns="0">
            <a:spAutoFit/>
          </a:bodyPr>
          <a:lstStyle/>
          <a:p>
            <a:pPr algn="ctr" marL="0" indent="0" lvl="0">
              <a:lnSpc>
                <a:spcPts val="7746"/>
              </a:lnSpc>
              <a:spcBef>
                <a:spcPct val="0"/>
              </a:spcBef>
            </a:pPr>
            <a:r>
              <a:rPr lang="en-US" b="true" sz="5532">
                <a:solidFill>
                  <a:srgbClr val="FFFFFF"/>
                </a:solidFill>
                <a:latin typeface="Open Sans Bold"/>
                <a:ea typeface="Open Sans Bold"/>
                <a:cs typeface="Open Sans Bold"/>
                <a:sym typeface="Open Sans Bold"/>
              </a:rPr>
              <a:t>NEW PLAYGROUND EQUIPMENT</a:t>
            </a:r>
          </a:p>
        </p:txBody>
      </p:sp>
      <p:grpSp>
        <p:nvGrpSpPr>
          <p:cNvPr name="Group 3" id="3"/>
          <p:cNvGrpSpPr/>
          <p:nvPr/>
        </p:nvGrpSpPr>
        <p:grpSpPr>
          <a:xfrm rot="0">
            <a:off x="10667511" y="1267480"/>
            <a:ext cx="7776413" cy="6132884"/>
            <a:chOff x="0" y="0"/>
            <a:chExt cx="5719938" cy="4511040"/>
          </a:xfrm>
        </p:grpSpPr>
        <p:sp>
          <p:nvSpPr>
            <p:cNvPr name="Freeform 4" id="4"/>
            <p:cNvSpPr/>
            <p:nvPr/>
          </p:nvSpPr>
          <p:spPr>
            <a:xfrm flipH="false" flipV="false" rot="0">
              <a:off x="239528" y="158750"/>
              <a:ext cx="5240881" cy="4193540"/>
            </a:xfrm>
            <a:custGeom>
              <a:avLst/>
              <a:gdLst/>
              <a:ahLst/>
              <a:cxnLst/>
              <a:rect r="r" b="b" t="t" l="l"/>
              <a:pathLst>
                <a:path h="4193540" w="5240881">
                  <a:moveTo>
                    <a:pt x="0" y="0"/>
                  </a:moveTo>
                  <a:lnTo>
                    <a:pt x="5240881" y="0"/>
                  </a:lnTo>
                  <a:lnTo>
                    <a:pt x="5240881" y="4193540"/>
                  </a:lnTo>
                  <a:lnTo>
                    <a:pt x="0" y="4193540"/>
                  </a:lnTo>
                  <a:close/>
                </a:path>
              </a:pathLst>
            </a:custGeom>
            <a:blipFill>
              <a:blip r:embed="rId2"/>
              <a:stretch>
                <a:fillRect l="-10011" t="0" r="-10011" b="0"/>
              </a:stretch>
            </a:blipFill>
          </p:spPr>
        </p:sp>
      </p:grpSp>
      <p:grpSp>
        <p:nvGrpSpPr>
          <p:cNvPr name="Group 5" id="5"/>
          <p:cNvGrpSpPr/>
          <p:nvPr/>
        </p:nvGrpSpPr>
        <p:grpSpPr>
          <a:xfrm rot="0">
            <a:off x="9754716" y="6041882"/>
            <a:ext cx="4994091" cy="4393066"/>
            <a:chOff x="0" y="0"/>
            <a:chExt cx="3790950" cy="3334720"/>
          </a:xfrm>
        </p:grpSpPr>
        <p:sp>
          <p:nvSpPr>
            <p:cNvPr name="Freeform 6" id="6"/>
            <p:cNvSpPr/>
            <p:nvPr/>
          </p:nvSpPr>
          <p:spPr>
            <a:xfrm flipH="false" flipV="false" rot="0">
              <a:off x="158750" y="117354"/>
              <a:ext cx="3473450" cy="3100013"/>
            </a:xfrm>
            <a:custGeom>
              <a:avLst/>
              <a:gdLst/>
              <a:ahLst/>
              <a:cxnLst/>
              <a:rect r="r" b="b" t="t" l="l"/>
              <a:pathLst>
                <a:path h="3100013" w="3473450">
                  <a:moveTo>
                    <a:pt x="0" y="0"/>
                  </a:moveTo>
                  <a:lnTo>
                    <a:pt x="3473450" y="0"/>
                  </a:lnTo>
                  <a:lnTo>
                    <a:pt x="3473450" y="3100012"/>
                  </a:lnTo>
                  <a:lnTo>
                    <a:pt x="0" y="3100012"/>
                  </a:lnTo>
                  <a:close/>
                </a:path>
              </a:pathLst>
            </a:custGeom>
            <a:blipFill>
              <a:blip r:embed="rId3"/>
              <a:stretch>
                <a:fillRect l="-16936" t="0" r="-16936" b="0"/>
              </a:stretch>
            </a:blipFill>
          </p:spPr>
        </p:sp>
      </p:grpSp>
      <p:grpSp>
        <p:nvGrpSpPr>
          <p:cNvPr name="Group 7" id="7"/>
          <p:cNvGrpSpPr/>
          <p:nvPr/>
        </p:nvGrpSpPr>
        <p:grpSpPr>
          <a:xfrm rot="0">
            <a:off x="5898661" y="1343471"/>
            <a:ext cx="5026181" cy="5980903"/>
            <a:chOff x="0" y="0"/>
            <a:chExt cx="3790950" cy="4511040"/>
          </a:xfrm>
        </p:grpSpPr>
        <p:sp>
          <p:nvSpPr>
            <p:cNvPr name="Freeform 8" id="8"/>
            <p:cNvSpPr/>
            <p:nvPr/>
          </p:nvSpPr>
          <p:spPr>
            <a:xfrm flipH="false" flipV="false" rot="0">
              <a:off x="158750" y="158750"/>
              <a:ext cx="3473450" cy="4193540"/>
            </a:xfrm>
            <a:custGeom>
              <a:avLst/>
              <a:gdLst/>
              <a:ahLst/>
              <a:cxnLst/>
              <a:rect r="r" b="b" t="t" l="l"/>
              <a:pathLst>
                <a:path h="4193540" w="3473450">
                  <a:moveTo>
                    <a:pt x="0" y="0"/>
                  </a:moveTo>
                  <a:lnTo>
                    <a:pt x="3473450" y="0"/>
                  </a:lnTo>
                  <a:lnTo>
                    <a:pt x="3473450" y="4193540"/>
                  </a:lnTo>
                  <a:lnTo>
                    <a:pt x="0" y="4193540"/>
                  </a:lnTo>
                  <a:close/>
                </a:path>
              </a:pathLst>
            </a:custGeom>
            <a:blipFill>
              <a:blip r:embed="rId4"/>
              <a:stretch>
                <a:fillRect l="-40548" t="0" r="-40548" b="0"/>
              </a:stretch>
            </a:blipFill>
          </p:spPr>
        </p:sp>
      </p:grpSp>
      <p:grpSp>
        <p:nvGrpSpPr>
          <p:cNvPr name="Group 9" id="9"/>
          <p:cNvGrpSpPr/>
          <p:nvPr/>
        </p:nvGrpSpPr>
        <p:grpSpPr>
          <a:xfrm rot="0">
            <a:off x="3872749" y="6041882"/>
            <a:ext cx="4979414" cy="4245118"/>
            <a:chOff x="0" y="0"/>
            <a:chExt cx="3790950" cy="3231912"/>
          </a:xfrm>
        </p:grpSpPr>
        <p:sp>
          <p:nvSpPr>
            <p:cNvPr name="Freeform 10" id="10"/>
            <p:cNvSpPr/>
            <p:nvPr/>
          </p:nvSpPr>
          <p:spPr>
            <a:xfrm flipH="false" flipV="false" rot="0">
              <a:off x="158750" y="113736"/>
              <a:ext cx="3473450" cy="3004441"/>
            </a:xfrm>
            <a:custGeom>
              <a:avLst/>
              <a:gdLst/>
              <a:ahLst/>
              <a:cxnLst/>
              <a:rect r="r" b="b" t="t" l="l"/>
              <a:pathLst>
                <a:path h="3004441" w="3473450">
                  <a:moveTo>
                    <a:pt x="0" y="0"/>
                  </a:moveTo>
                  <a:lnTo>
                    <a:pt x="3473450" y="0"/>
                  </a:lnTo>
                  <a:lnTo>
                    <a:pt x="3473450" y="3004441"/>
                  </a:lnTo>
                  <a:lnTo>
                    <a:pt x="0" y="3004441"/>
                  </a:lnTo>
                  <a:close/>
                </a:path>
              </a:pathLst>
            </a:custGeom>
            <a:blipFill>
              <a:blip r:embed="rId5"/>
              <a:stretch>
                <a:fillRect l="-14872" t="0" r="-14872" b="0"/>
              </a:stretch>
            </a:blipFill>
          </p:spPr>
        </p:sp>
      </p:grpSp>
      <p:grpSp>
        <p:nvGrpSpPr>
          <p:cNvPr name="Group 11" id="11"/>
          <p:cNvGrpSpPr/>
          <p:nvPr/>
        </p:nvGrpSpPr>
        <p:grpSpPr>
          <a:xfrm rot="0">
            <a:off x="171640" y="1247093"/>
            <a:ext cx="4978728" cy="5924437"/>
            <a:chOff x="0" y="0"/>
            <a:chExt cx="3790950" cy="4511040"/>
          </a:xfrm>
        </p:grpSpPr>
        <p:sp>
          <p:nvSpPr>
            <p:cNvPr name="Freeform 12" id="12"/>
            <p:cNvSpPr/>
            <p:nvPr/>
          </p:nvSpPr>
          <p:spPr>
            <a:xfrm flipH="false" flipV="false" rot="0">
              <a:off x="158750" y="158750"/>
              <a:ext cx="3473450" cy="4193540"/>
            </a:xfrm>
            <a:custGeom>
              <a:avLst/>
              <a:gdLst/>
              <a:ahLst/>
              <a:cxnLst/>
              <a:rect r="r" b="b" t="t" l="l"/>
              <a:pathLst>
                <a:path h="4193540" w="3473450">
                  <a:moveTo>
                    <a:pt x="0" y="0"/>
                  </a:moveTo>
                  <a:lnTo>
                    <a:pt x="3473450" y="0"/>
                  </a:lnTo>
                  <a:lnTo>
                    <a:pt x="3473450" y="4193540"/>
                  </a:lnTo>
                  <a:lnTo>
                    <a:pt x="0" y="4193540"/>
                  </a:lnTo>
                  <a:close/>
                </a:path>
              </a:pathLst>
            </a:custGeom>
            <a:blipFill>
              <a:blip r:embed="rId6"/>
              <a:stretch>
                <a:fillRect l="-40713" t="0" r="-40713" b="0"/>
              </a:stretch>
            </a:blipFill>
          </p:spPr>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1D5391"/>
        </a:solidFill>
      </p:bgPr>
    </p:bg>
    <p:spTree>
      <p:nvGrpSpPr>
        <p:cNvPr id="1" name=""/>
        <p:cNvGrpSpPr/>
        <p:nvPr/>
      </p:nvGrpSpPr>
      <p:grpSpPr>
        <a:xfrm>
          <a:off x="0" y="0"/>
          <a:ext cx="0" cy="0"/>
          <a:chOff x="0" y="0"/>
          <a:chExt cx="0" cy="0"/>
        </a:xfrm>
      </p:grpSpPr>
      <p:sp>
        <p:nvSpPr>
          <p:cNvPr name="TextBox 2" id="2"/>
          <p:cNvSpPr txBox="true"/>
          <p:nvPr/>
        </p:nvSpPr>
        <p:spPr>
          <a:xfrm rot="0">
            <a:off x="1028700" y="976878"/>
            <a:ext cx="7175725" cy="3640074"/>
          </a:xfrm>
          <a:prstGeom prst="rect">
            <a:avLst/>
          </a:prstGeom>
        </p:spPr>
        <p:txBody>
          <a:bodyPr anchor="t" rtlCol="false" tIns="0" lIns="0" bIns="0" rIns="0">
            <a:spAutoFit/>
          </a:bodyPr>
          <a:lstStyle/>
          <a:p>
            <a:pPr algn="l" marL="0" indent="0" lvl="0">
              <a:lnSpc>
                <a:spcPts val="9408"/>
              </a:lnSpc>
              <a:spcBef>
                <a:spcPct val="0"/>
              </a:spcBef>
            </a:pPr>
            <a:r>
              <a:rPr lang="en-US" b="true" sz="9600" spc="-576">
                <a:solidFill>
                  <a:srgbClr val="FFFFFF"/>
                </a:solidFill>
                <a:latin typeface="Open Sans Hebrew Bold"/>
                <a:ea typeface="Open Sans Hebrew Bold"/>
                <a:cs typeface="Open Sans Hebrew Bold"/>
                <a:sym typeface="Open Sans Hebrew Bold"/>
              </a:rPr>
              <a:t>Where did the Funding come from?</a:t>
            </a:r>
          </a:p>
        </p:txBody>
      </p:sp>
      <p:sp>
        <p:nvSpPr>
          <p:cNvPr name="TextBox 3" id="3"/>
          <p:cNvSpPr txBox="true"/>
          <p:nvPr/>
        </p:nvSpPr>
        <p:spPr>
          <a:xfrm rot="0">
            <a:off x="1028700" y="5709972"/>
            <a:ext cx="6755384" cy="3740148"/>
          </a:xfrm>
          <a:prstGeom prst="rect">
            <a:avLst/>
          </a:prstGeom>
        </p:spPr>
        <p:txBody>
          <a:bodyPr anchor="t" rtlCol="false" tIns="0" lIns="0" bIns="0" rIns="0">
            <a:spAutoFit/>
          </a:bodyPr>
          <a:lstStyle/>
          <a:p>
            <a:pPr algn="l">
              <a:lnSpc>
                <a:spcPts val="5950"/>
              </a:lnSpc>
            </a:pPr>
            <a:r>
              <a:rPr lang="en-US" sz="4250" spc="-131">
                <a:solidFill>
                  <a:srgbClr val="FFFFFF"/>
                </a:solidFill>
                <a:latin typeface="Vollkorn"/>
                <a:ea typeface="Vollkorn"/>
                <a:cs typeface="Vollkorn"/>
                <a:sym typeface="Vollkorn"/>
              </a:rPr>
              <a:t>This project was funded through the Capital Improvement Program (CIP) which comes from the Half-Cent Sales Tax. </a:t>
            </a:r>
          </a:p>
        </p:txBody>
      </p:sp>
      <p:sp>
        <p:nvSpPr>
          <p:cNvPr name="Freeform 4" id="4"/>
          <p:cNvSpPr/>
          <p:nvPr/>
        </p:nvSpPr>
        <p:spPr>
          <a:xfrm flipH="false" flipV="false" rot="0">
            <a:off x="9144000" y="-425946"/>
            <a:ext cx="9454553" cy="11226324"/>
          </a:xfrm>
          <a:custGeom>
            <a:avLst/>
            <a:gdLst/>
            <a:ahLst/>
            <a:cxnLst/>
            <a:rect r="r" b="b" t="t" l="l"/>
            <a:pathLst>
              <a:path h="11226324" w="9454553">
                <a:moveTo>
                  <a:pt x="0" y="0"/>
                </a:moveTo>
                <a:lnTo>
                  <a:pt x="9454553" y="0"/>
                </a:lnTo>
                <a:lnTo>
                  <a:pt x="9454553" y="11226324"/>
                </a:lnTo>
                <a:lnTo>
                  <a:pt x="0" y="11226324"/>
                </a:lnTo>
                <a:lnTo>
                  <a:pt x="0" y="0"/>
                </a:lnTo>
                <a:close/>
              </a:path>
            </a:pathLst>
          </a:custGeom>
          <a:blipFill>
            <a:blip r:embed="rId2"/>
            <a:stretch>
              <a:fillRect l="-39217" t="0" r="-39217"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DAGNR_yiFV8</dc:identifier>
  <dcterms:modified xsi:type="dcterms:W3CDTF">2011-08-01T06:04:30Z</dcterms:modified>
  <cp:revision>1</cp:revision>
  <dc:title>Jasmine Park Playground</dc:title>
</cp:coreProperties>
</file>