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Hero Bold" charset="1" panose="00000500000000000000"/>
      <p:regular r:id="rId13"/>
    </p:embeddedFont>
    <p:embeddedFont>
      <p:font typeface="Open Sans Hebrew Bold" charset="1" panose="00000800000000000000"/>
      <p:regular r:id="rId14"/>
    </p:embeddedFont>
    <p:embeddedFont>
      <p:font typeface="Vollkorn Italics" charset="1" panose="00000500000000000000"/>
      <p:regular r:id="rId15"/>
    </p:embeddedFont>
    <p:embeddedFont>
      <p:font typeface="Open Sans Bold" charset="1" panose="020B0806030504020204"/>
      <p:regular r:id="rId16"/>
    </p:embeddedFont>
    <p:embeddedFont>
      <p:font typeface="Vollkorn" charset="1" panose="000005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325819" y="7886700"/>
            <a:ext cx="8056411" cy="1468978"/>
            <a:chOff x="0" y="0"/>
            <a:chExt cx="2725255" cy="496914"/>
          </a:xfrm>
        </p:grpSpPr>
        <p:sp>
          <p:nvSpPr>
            <p:cNvPr name="Freeform 4" id="4"/>
            <p:cNvSpPr/>
            <p:nvPr/>
          </p:nvSpPr>
          <p:spPr>
            <a:xfrm flipH="false" flipV="false" rot="0">
              <a:off x="0" y="0"/>
              <a:ext cx="2725255" cy="496914"/>
            </a:xfrm>
            <a:custGeom>
              <a:avLst/>
              <a:gdLst/>
              <a:ahLst/>
              <a:cxnLst/>
              <a:rect r="r" b="b" t="t" l="l"/>
              <a:pathLst>
                <a:path h="496914" w="2725255">
                  <a:moveTo>
                    <a:pt x="0" y="0"/>
                  </a:moveTo>
                  <a:lnTo>
                    <a:pt x="2725255" y="0"/>
                  </a:lnTo>
                  <a:lnTo>
                    <a:pt x="2725255" y="496914"/>
                  </a:lnTo>
                  <a:lnTo>
                    <a:pt x="0" y="496914"/>
                  </a:lnTo>
                  <a:close/>
                </a:path>
              </a:pathLst>
            </a:custGeom>
            <a:solidFill>
              <a:srgbClr val="1D5391"/>
            </a:solidFill>
          </p:spPr>
        </p:sp>
      </p:grpSp>
      <p:sp>
        <p:nvSpPr>
          <p:cNvPr name="Freeform 5" id="5"/>
          <p:cNvSpPr/>
          <p:nvPr/>
        </p:nvSpPr>
        <p:spPr>
          <a:xfrm flipH="false" flipV="false" rot="0">
            <a:off x="0" y="9396963"/>
            <a:ext cx="3869726" cy="890037"/>
          </a:xfrm>
          <a:custGeom>
            <a:avLst/>
            <a:gdLst/>
            <a:ahLst/>
            <a:cxnLst/>
            <a:rect r="r" b="b" t="t" l="l"/>
            <a:pathLst>
              <a:path h="890037" w="3869726">
                <a:moveTo>
                  <a:pt x="0" y="0"/>
                </a:moveTo>
                <a:lnTo>
                  <a:pt x="3869726" y="0"/>
                </a:lnTo>
                <a:lnTo>
                  <a:pt x="3869726" y="890037"/>
                </a:lnTo>
                <a:lnTo>
                  <a:pt x="0" y="890037"/>
                </a:lnTo>
                <a:lnTo>
                  <a:pt x="0" y="0"/>
                </a:lnTo>
                <a:close/>
              </a:path>
            </a:pathLst>
          </a:custGeom>
          <a:blipFill>
            <a:blip r:embed="rId3"/>
            <a:stretch>
              <a:fillRect l="0" t="0" r="0" b="0"/>
            </a:stretch>
          </a:blipFill>
        </p:spPr>
      </p:sp>
      <p:sp>
        <p:nvSpPr>
          <p:cNvPr name="TextBox 6" id="6"/>
          <p:cNvSpPr txBox="true"/>
          <p:nvPr/>
        </p:nvSpPr>
        <p:spPr>
          <a:xfrm rot="0">
            <a:off x="1028700" y="7715250"/>
            <a:ext cx="6701892" cy="1543050"/>
          </a:xfrm>
          <a:prstGeom prst="rect">
            <a:avLst/>
          </a:prstGeom>
        </p:spPr>
        <p:txBody>
          <a:bodyPr anchor="t" rtlCol="false" tIns="0" lIns="0" bIns="0" rIns="0">
            <a:spAutoFit/>
          </a:bodyPr>
          <a:lstStyle/>
          <a:p>
            <a:pPr algn="l">
              <a:lnSpc>
                <a:spcPts val="12599"/>
              </a:lnSpc>
            </a:pPr>
            <a:r>
              <a:rPr lang="en-US" sz="9000">
                <a:solidFill>
                  <a:srgbClr val="FFFFFF"/>
                </a:solidFill>
                <a:latin typeface="Hero Bold"/>
                <a:ea typeface="Hero Bold"/>
                <a:cs typeface="Hero Bold"/>
                <a:sym typeface="Hero Bold"/>
              </a:rPr>
              <a:t>Skate Park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550616" y="1750403"/>
            <a:ext cx="11432774" cy="1239010"/>
          </a:xfrm>
          <a:prstGeom prst="rect">
            <a:avLst/>
          </a:prstGeom>
        </p:spPr>
        <p:txBody>
          <a:bodyPr anchor="t" rtlCol="false" tIns="0" lIns="0" bIns="0" rIns="0">
            <a:spAutoFit/>
          </a:bodyPr>
          <a:lstStyle/>
          <a:p>
            <a:pPr algn="just" marL="0" indent="0" lvl="0">
              <a:lnSpc>
                <a:spcPts val="9230"/>
              </a:lnSpc>
            </a:pPr>
            <a:r>
              <a:rPr lang="en-US" b="true" sz="9419" spc="-565">
                <a:solidFill>
                  <a:srgbClr val="FFFFFF"/>
                </a:solidFill>
                <a:latin typeface="Open Sans Hebrew Bold"/>
                <a:ea typeface="Open Sans Hebrew Bold"/>
                <a:cs typeface="Open Sans Hebrew Bold"/>
                <a:sym typeface="Open Sans Hebrew Bold"/>
              </a:rPr>
              <a:t>Project Background </a:t>
            </a:r>
          </a:p>
        </p:txBody>
      </p:sp>
      <p:sp>
        <p:nvSpPr>
          <p:cNvPr name="TextBox 3" id="3"/>
          <p:cNvSpPr txBox="true"/>
          <p:nvPr/>
        </p:nvSpPr>
        <p:spPr>
          <a:xfrm rot="0">
            <a:off x="550616" y="3510712"/>
            <a:ext cx="11232077" cy="5004871"/>
          </a:xfrm>
          <a:prstGeom prst="rect">
            <a:avLst/>
          </a:prstGeom>
        </p:spPr>
        <p:txBody>
          <a:bodyPr anchor="t" rtlCol="false" tIns="0" lIns="0" bIns="0" rIns="0">
            <a:spAutoFit/>
          </a:bodyPr>
          <a:lstStyle/>
          <a:p>
            <a:pPr algn="l">
              <a:lnSpc>
                <a:spcPts val="5015"/>
              </a:lnSpc>
            </a:pPr>
            <a:r>
              <a:rPr lang="en-US" sz="3582" i="true">
                <a:solidFill>
                  <a:srgbClr val="FFFFFF"/>
                </a:solidFill>
                <a:latin typeface="Vollkorn Italics"/>
                <a:ea typeface="Vollkorn Italics"/>
                <a:cs typeface="Vollkorn Italics"/>
                <a:sym typeface="Vollkorn Italics"/>
              </a:rPr>
              <a:t>The previous Skate Park was installed in October 2001 and  was intended to be a temporary structure, however it exceeded City expectations and was a fixture for local skaters and bikers. Upon community hearings it was determined that the construction of a new poured-in place structure was needed for the community. Beginning in 2018 Parks and Recreation Staff met with the community to determine features and specifications that they would like to see included in the City’s new feature. </a:t>
            </a:r>
          </a:p>
        </p:txBody>
      </p:sp>
      <p:grpSp>
        <p:nvGrpSpPr>
          <p:cNvPr name="Group 4" id="4"/>
          <p:cNvGrpSpPr/>
          <p:nvPr/>
        </p:nvGrpSpPr>
        <p:grpSpPr>
          <a:xfrm rot="0">
            <a:off x="11583472" y="1559903"/>
            <a:ext cx="6469514" cy="7698397"/>
            <a:chOff x="0" y="0"/>
            <a:chExt cx="3790950" cy="4511040"/>
          </a:xfrm>
        </p:grpSpPr>
        <p:sp>
          <p:nvSpPr>
            <p:cNvPr name="Freeform 5" id="5"/>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2"/>
              <a:stretch>
                <a:fillRect l="-40713" t="0" r="-40713"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0" y="-260393"/>
            <a:ext cx="9149566" cy="9090066"/>
          </a:xfrm>
          <a:custGeom>
            <a:avLst/>
            <a:gdLst/>
            <a:ahLst/>
            <a:cxnLst/>
            <a:rect r="r" b="b" t="t" l="l"/>
            <a:pathLst>
              <a:path h="9090066" w="9149566">
                <a:moveTo>
                  <a:pt x="0" y="0"/>
                </a:moveTo>
                <a:lnTo>
                  <a:pt x="9149566" y="0"/>
                </a:lnTo>
                <a:lnTo>
                  <a:pt x="9149566" y="9090066"/>
                </a:lnTo>
                <a:lnTo>
                  <a:pt x="0" y="9090066"/>
                </a:lnTo>
                <a:lnTo>
                  <a:pt x="0" y="0"/>
                </a:lnTo>
                <a:close/>
              </a:path>
            </a:pathLst>
          </a:custGeom>
          <a:blipFill>
            <a:blip r:embed="rId2"/>
            <a:stretch>
              <a:fillRect l="-50584" t="-10513" r="-4458" b="-6528"/>
            </a:stretch>
          </a:blipFill>
        </p:spPr>
      </p:sp>
      <p:sp>
        <p:nvSpPr>
          <p:cNvPr name="Freeform 3" id="3"/>
          <p:cNvSpPr/>
          <p:nvPr/>
        </p:nvSpPr>
        <p:spPr>
          <a:xfrm flipH="false" flipV="false" rot="0">
            <a:off x="9130516" y="2249857"/>
            <a:ext cx="9157484" cy="9072872"/>
          </a:xfrm>
          <a:custGeom>
            <a:avLst/>
            <a:gdLst/>
            <a:ahLst/>
            <a:cxnLst/>
            <a:rect r="r" b="b" t="t" l="l"/>
            <a:pathLst>
              <a:path h="9072872" w="9157484">
                <a:moveTo>
                  <a:pt x="0" y="0"/>
                </a:moveTo>
                <a:lnTo>
                  <a:pt x="9157484" y="0"/>
                </a:lnTo>
                <a:lnTo>
                  <a:pt x="9157484" y="9072872"/>
                </a:lnTo>
                <a:lnTo>
                  <a:pt x="0" y="9072872"/>
                </a:lnTo>
                <a:lnTo>
                  <a:pt x="0" y="0"/>
                </a:lnTo>
                <a:close/>
              </a:path>
            </a:pathLst>
          </a:custGeom>
          <a:blipFill>
            <a:blip r:embed="rId3"/>
            <a:stretch>
              <a:fillRect l="-55152" t="-36892" r="-25684" b="0"/>
            </a:stretch>
          </a:blipFill>
        </p:spPr>
      </p:sp>
      <p:sp>
        <p:nvSpPr>
          <p:cNvPr name="TextBox 4" id="4"/>
          <p:cNvSpPr txBox="true"/>
          <p:nvPr/>
        </p:nvSpPr>
        <p:spPr>
          <a:xfrm rot="0">
            <a:off x="9913101" y="333148"/>
            <a:ext cx="8374899" cy="927569"/>
          </a:xfrm>
          <a:prstGeom prst="rect">
            <a:avLst/>
          </a:prstGeom>
        </p:spPr>
        <p:txBody>
          <a:bodyPr anchor="t" rtlCol="false" tIns="0" lIns="0" bIns="0" rIns="0">
            <a:spAutoFit/>
          </a:bodyPr>
          <a:lstStyle/>
          <a:p>
            <a:pPr algn="ctr" marL="0" indent="0" lvl="0">
              <a:lnSpc>
                <a:spcPts val="7719"/>
              </a:lnSpc>
              <a:spcBef>
                <a:spcPct val="0"/>
              </a:spcBef>
            </a:pPr>
            <a:r>
              <a:rPr lang="en-US" b="true" sz="5513">
                <a:solidFill>
                  <a:srgbClr val="FFFFFF"/>
                </a:solidFill>
                <a:latin typeface="Open Sans Bold"/>
                <a:ea typeface="Open Sans Bold"/>
                <a:cs typeface="Open Sans Bold"/>
                <a:sym typeface="Open Sans Bold"/>
              </a:rPr>
              <a:t>OLD SKATE PARK</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10759723" y="1082814"/>
            <a:ext cx="7218998" cy="4060686"/>
          </a:xfrm>
          <a:custGeom>
            <a:avLst/>
            <a:gdLst/>
            <a:ahLst/>
            <a:cxnLst/>
            <a:rect r="r" b="b" t="t" l="l"/>
            <a:pathLst>
              <a:path h="4060686" w="7218998">
                <a:moveTo>
                  <a:pt x="0" y="0"/>
                </a:moveTo>
                <a:lnTo>
                  <a:pt x="7218998" y="0"/>
                </a:lnTo>
                <a:lnTo>
                  <a:pt x="7218998" y="4060686"/>
                </a:lnTo>
                <a:lnTo>
                  <a:pt x="0" y="4060686"/>
                </a:lnTo>
                <a:lnTo>
                  <a:pt x="0" y="0"/>
                </a:lnTo>
                <a:close/>
              </a:path>
            </a:pathLst>
          </a:custGeom>
          <a:blipFill>
            <a:blip r:embed="rId2"/>
            <a:stretch>
              <a:fillRect l="0" t="0" r="0" b="0"/>
            </a:stretch>
          </a:blipFill>
        </p:spPr>
      </p:sp>
      <p:sp>
        <p:nvSpPr>
          <p:cNvPr name="Freeform 3" id="3"/>
          <p:cNvSpPr/>
          <p:nvPr/>
        </p:nvSpPr>
        <p:spPr>
          <a:xfrm flipH="false" flipV="false" rot="0">
            <a:off x="10759723" y="5506209"/>
            <a:ext cx="7218998" cy="4138892"/>
          </a:xfrm>
          <a:custGeom>
            <a:avLst/>
            <a:gdLst/>
            <a:ahLst/>
            <a:cxnLst/>
            <a:rect r="r" b="b" t="t" l="l"/>
            <a:pathLst>
              <a:path h="4138892" w="7218998">
                <a:moveTo>
                  <a:pt x="0" y="0"/>
                </a:moveTo>
                <a:lnTo>
                  <a:pt x="7218998" y="0"/>
                </a:lnTo>
                <a:lnTo>
                  <a:pt x="7218998" y="4138892"/>
                </a:lnTo>
                <a:lnTo>
                  <a:pt x="0" y="4138892"/>
                </a:lnTo>
                <a:lnTo>
                  <a:pt x="0" y="0"/>
                </a:lnTo>
                <a:close/>
              </a:path>
            </a:pathLst>
          </a:custGeom>
          <a:blipFill>
            <a:blip r:embed="rId3"/>
            <a:stretch>
              <a:fillRect l="0" t="0" r="0" b="0"/>
            </a:stretch>
          </a:blipFill>
        </p:spPr>
      </p:sp>
      <p:sp>
        <p:nvSpPr>
          <p:cNvPr name="TextBox 4" id="4"/>
          <p:cNvSpPr txBox="true"/>
          <p:nvPr/>
        </p:nvSpPr>
        <p:spPr>
          <a:xfrm rot="0">
            <a:off x="1028700" y="997760"/>
            <a:ext cx="8115300" cy="1021302"/>
          </a:xfrm>
          <a:prstGeom prst="rect">
            <a:avLst/>
          </a:prstGeom>
        </p:spPr>
        <p:txBody>
          <a:bodyPr anchor="t" rtlCol="false" tIns="0" lIns="0" bIns="0" rIns="0">
            <a:spAutoFit/>
          </a:bodyPr>
          <a:lstStyle/>
          <a:p>
            <a:pPr algn="l" marL="0" indent="0" lvl="0">
              <a:lnSpc>
                <a:spcPts val="7696"/>
              </a:lnSpc>
              <a:spcBef>
                <a:spcPct val="0"/>
              </a:spcBef>
            </a:pPr>
            <a:r>
              <a:rPr lang="en-US" b="true" sz="7853" spc="-471">
                <a:solidFill>
                  <a:srgbClr val="FFFFFF"/>
                </a:solidFill>
                <a:latin typeface="Open Sans Hebrew Bold"/>
                <a:ea typeface="Open Sans Hebrew Bold"/>
                <a:cs typeface="Open Sans Hebrew Bold"/>
                <a:sym typeface="Open Sans Hebrew Bold"/>
              </a:rPr>
              <a:t>Skate Park Design</a:t>
            </a:r>
          </a:p>
        </p:txBody>
      </p:sp>
      <p:sp>
        <p:nvSpPr>
          <p:cNvPr name="TextBox 5" id="5"/>
          <p:cNvSpPr txBox="true"/>
          <p:nvPr/>
        </p:nvSpPr>
        <p:spPr>
          <a:xfrm rot="0">
            <a:off x="1028700" y="2509110"/>
            <a:ext cx="7747217" cy="7421391"/>
          </a:xfrm>
          <a:prstGeom prst="rect">
            <a:avLst/>
          </a:prstGeom>
        </p:spPr>
        <p:txBody>
          <a:bodyPr anchor="t" rtlCol="false" tIns="0" lIns="0" bIns="0" rIns="0">
            <a:spAutoFit/>
          </a:bodyPr>
          <a:lstStyle/>
          <a:p>
            <a:pPr algn="l">
              <a:lnSpc>
                <a:spcPts val="3723"/>
              </a:lnSpc>
            </a:pPr>
            <a:r>
              <a:rPr lang="en-US" sz="2659" spc="-82">
                <a:solidFill>
                  <a:srgbClr val="FFFFFF"/>
                </a:solidFill>
                <a:latin typeface="Vollkorn"/>
                <a:ea typeface="Vollkorn"/>
                <a:cs typeface="Vollkorn"/>
                <a:sym typeface="Vollkorn"/>
              </a:rPr>
              <a:t>In response to the community hearings, Lake Jackson Parks &amp; Recreation partnered with SPA Skateparks to bring this idea to reality.  Attached are the conceptual designs that highlighted the needs we received from the local skating community. Groundbreaking on this project began on March 14, 2022 and was expected to be completed in October of 2022, however construction was completed by the end of June due to the builders not experiencing any supply shortages or rain delays. The Grand Opening Ceremony of the MacLean Skate Park occurred on September 17, 2022, with Mayor, members of council and representatives from SPA in attendance. Once the Grand Opening Ceremony and Ribbon Cutting was completed a trick competition took place with judging being conducted from Rise Surf Shop and Gear Skateboards.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859172" y="326187"/>
            <a:ext cx="14569657" cy="920906"/>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CONSTRUCTION OF THE NEW SKATE PARK</a:t>
            </a:r>
          </a:p>
        </p:txBody>
      </p:sp>
      <p:grpSp>
        <p:nvGrpSpPr>
          <p:cNvPr name="Group 3" id="3"/>
          <p:cNvGrpSpPr/>
          <p:nvPr/>
        </p:nvGrpSpPr>
        <p:grpSpPr>
          <a:xfrm rot="0">
            <a:off x="12828424" y="1267480"/>
            <a:ext cx="5153901" cy="6132884"/>
            <a:chOff x="0" y="0"/>
            <a:chExt cx="3790950" cy="4511040"/>
          </a:xfrm>
        </p:grpSpPr>
        <p:sp>
          <p:nvSpPr>
            <p:cNvPr name="Freeform 4" id="4"/>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2"/>
              <a:stretch>
                <a:fillRect l="-30445" t="0" r="-30445" b="0"/>
              </a:stretch>
            </a:blipFill>
          </p:spPr>
        </p:sp>
      </p:grpSp>
      <p:grpSp>
        <p:nvGrpSpPr>
          <p:cNvPr name="Group 5" id="5"/>
          <p:cNvGrpSpPr/>
          <p:nvPr/>
        </p:nvGrpSpPr>
        <p:grpSpPr>
          <a:xfrm rot="0">
            <a:off x="9754716" y="6041882"/>
            <a:ext cx="4994091" cy="4393066"/>
            <a:chOff x="0" y="0"/>
            <a:chExt cx="3790950" cy="3334720"/>
          </a:xfrm>
        </p:grpSpPr>
        <p:sp>
          <p:nvSpPr>
            <p:cNvPr name="Freeform 6" id="6"/>
            <p:cNvSpPr/>
            <p:nvPr/>
          </p:nvSpPr>
          <p:spPr>
            <a:xfrm flipH="false" flipV="false" rot="0">
              <a:off x="158750" y="117354"/>
              <a:ext cx="3473450" cy="3100013"/>
            </a:xfrm>
            <a:custGeom>
              <a:avLst/>
              <a:gdLst/>
              <a:ahLst/>
              <a:cxnLst/>
              <a:rect r="r" b="b" t="t" l="l"/>
              <a:pathLst>
                <a:path h="3100013" w="3473450">
                  <a:moveTo>
                    <a:pt x="0" y="0"/>
                  </a:moveTo>
                  <a:lnTo>
                    <a:pt x="3473450" y="0"/>
                  </a:lnTo>
                  <a:lnTo>
                    <a:pt x="3473450" y="3100012"/>
                  </a:lnTo>
                  <a:lnTo>
                    <a:pt x="0" y="3100012"/>
                  </a:lnTo>
                  <a:close/>
                </a:path>
              </a:pathLst>
            </a:custGeom>
            <a:blipFill>
              <a:blip r:embed="rId3"/>
              <a:stretch>
                <a:fillRect l="-32514" t="-45034" r="-43693" b="-3194"/>
              </a:stretch>
            </a:blipFill>
          </p:spPr>
        </p:sp>
      </p:grpSp>
      <p:grpSp>
        <p:nvGrpSpPr>
          <p:cNvPr name="Group 7" id="7"/>
          <p:cNvGrpSpPr/>
          <p:nvPr/>
        </p:nvGrpSpPr>
        <p:grpSpPr>
          <a:xfrm rot="0">
            <a:off x="6646954" y="1343471"/>
            <a:ext cx="5026181" cy="5980903"/>
            <a:chOff x="0" y="0"/>
            <a:chExt cx="3790950" cy="4511040"/>
          </a:xfrm>
        </p:grpSpPr>
        <p:sp>
          <p:nvSpPr>
            <p:cNvPr name="Freeform 8" id="8"/>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4"/>
              <a:stretch>
                <a:fillRect l="-77640" t="-13639" r="-38720" b="-20767"/>
              </a:stretch>
            </a:blipFill>
          </p:spPr>
        </p:sp>
      </p:grpSp>
      <p:grpSp>
        <p:nvGrpSpPr>
          <p:cNvPr name="Group 9" id="9"/>
          <p:cNvGrpSpPr/>
          <p:nvPr/>
        </p:nvGrpSpPr>
        <p:grpSpPr>
          <a:xfrm rot="0">
            <a:off x="3872749" y="6041882"/>
            <a:ext cx="4979414" cy="4245118"/>
            <a:chOff x="0" y="0"/>
            <a:chExt cx="3790950" cy="3231912"/>
          </a:xfrm>
        </p:grpSpPr>
        <p:sp>
          <p:nvSpPr>
            <p:cNvPr name="Freeform 10" id="10"/>
            <p:cNvSpPr/>
            <p:nvPr/>
          </p:nvSpPr>
          <p:spPr>
            <a:xfrm flipH="false" flipV="false" rot="0">
              <a:off x="158750" y="113736"/>
              <a:ext cx="3473450" cy="3004441"/>
            </a:xfrm>
            <a:custGeom>
              <a:avLst/>
              <a:gdLst/>
              <a:ahLst/>
              <a:cxnLst/>
              <a:rect r="r" b="b" t="t" l="l"/>
              <a:pathLst>
                <a:path h="3004441" w="3473450">
                  <a:moveTo>
                    <a:pt x="0" y="0"/>
                  </a:moveTo>
                  <a:lnTo>
                    <a:pt x="3473450" y="0"/>
                  </a:lnTo>
                  <a:lnTo>
                    <a:pt x="3473450" y="3004441"/>
                  </a:lnTo>
                  <a:lnTo>
                    <a:pt x="0" y="3004441"/>
                  </a:lnTo>
                  <a:close/>
                </a:path>
              </a:pathLst>
            </a:custGeom>
            <a:blipFill>
              <a:blip r:embed="rId5"/>
              <a:stretch>
                <a:fillRect l="-13416" t="-35817" r="-48303" b="-4405"/>
              </a:stretch>
            </a:blipFill>
          </p:spPr>
        </p:sp>
      </p:grpSp>
      <p:grpSp>
        <p:nvGrpSpPr>
          <p:cNvPr name="Group 11" id="11"/>
          <p:cNvGrpSpPr/>
          <p:nvPr/>
        </p:nvGrpSpPr>
        <p:grpSpPr>
          <a:xfrm rot="0">
            <a:off x="171640" y="1247093"/>
            <a:ext cx="4978728" cy="5924437"/>
            <a:chOff x="0" y="0"/>
            <a:chExt cx="3790950" cy="4511040"/>
          </a:xfrm>
        </p:grpSpPr>
        <p:sp>
          <p:nvSpPr>
            <p:cNvPr name="Freeform 12" id="12"/>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6"/>
              <a:stretch>
                <a:fillRect l="-35054" t="-68880" r="-45876" b="-3104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859172" y="326187"/>
            <a:ext cx="14569657" cy="920906"/>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SKATE PARK GRAND OPENING</a:t>
            </a:r>
          </a:p>
        </p:txBody>
      </p:sp>
      <p:grpSp>
        <p:nvGrpSpPr>
          <p:cNvPr name="Group 3" id="3"/>
          <p:cNvGrpSpPr/>
          <p:nvPr/>
        </p:nvGrpSpPr>
        <p:grpSpPr>
          <a:xfrm rot="0">
            <a:off x="10667511" y="1267480"/>
            <a:ext cx="7776413" cy="6132884"/>
            <a:chOff x="0" y="0"/>
            <a:chExt cx="5719938" cy="4511040"/>
          </a:xfrm>
        </p:grpSpPr>
        <p:sp>
          <p:nvSpPr>
            <p:cNvPr name="Freeform 4" id="4"/>
            <p:cNvSpPr/>
            <p:nvPr/>
          </p:nvSpPr>
          <p:spPr>
            <a:xfrm flipH="false" flipV="false" rot="0">
              <a:off x="239528" y="158750"/>
              <a:ext cx="5240881" cy="4193540"/>
            </a:xfrm>
            <a:custGeom>
              <a:avLst/>
              <a:gdLst/>
              <a:ahLst/>
              <a:cxnLst/>
              <a:rect r="r" b="b" t="t" l="l"/>
              <a:pathLst>
                <a:path h="4193540" w="5240881">
                  <a:moveTo>
                    <a:pt x="0" y="0"/>
                  </a:moveTo>
                  <a:lnTo>
                    <a:pt x="5240881" y="0"/>
                  </a:lnTo>
                  <a:lnTo>
                    <a:pt x="5240881" y="4193540"/>
                  </a:lnTo>
                  <a:lnTo>
                    <a:pt x="0" y="4193540"/>
                  </a:lnTo>
                  <a:close/>
                </a:path>
              </a:pathLst>
            </a:custGeom>
            <a:blipFill>
              <a:blip r:embed="rId2"/>
              <a:stretch>
                <a:fillRect l="-16220" t="-3785" r="-13634" b="-4405"/>
              </a:stretch>
            </a:blipFill>
          </p:spPr>
        </p:sp>
      </p:grpSp>
      <p:grpSp>
        <p:nvGrpSpPr>
          <p:cNvPr name="Group 5" id="5"/>
          <p:cNvGrpSpPr/>
          <p:nvPr/>
        </p:nvGrpSpPr>
        <p:grpSpPr>
          <a:xfrm rot="0">
            <a:off x="9754716" y="6041882"/>
            <a:ext cx="4994091" cy="4393066"/>
            <a:chOff x="0" y="0"/>
            <a:chExt cx="3790950" cy="3334720"/>
          </a:xfrm>
        </p:grpSpPr>
        <p:sp>
          <p:nvSpPr>
            <p:cNvPr name="Freeform 6" id="6"/>
            <p:cNvSpPr/>
            <p:nvPr/>
          </p:nvSpPr>
          <p:spPr>
            <a:xfrm flipH="false" flipV="false" rot="0">
              <a:off x="158750" y="117354"/>
              <a:ext cx="3473450" cy="3100013"/>
            </a:xfrm>
            <a:custGeom>
              <a:avLst/>
              <a:gdLst/>
              <a:ahLst/>
              <a:cxnLst/>
              <a:rect r="r" b="b" t="t" l="l"/>
              <a:pathLst>
                <a:path h="3100013" w="3473450">
                  <a:moveTo>
                    <a:pt x="0" y="0"/>
                  </a:moveTo>
                  <a:lnTo>
                    <a:pt x="3473450" y="0"/>
                  </a:lnTo>
                  <a:lnTo>
                    <a:pt x="3473450" y="3100012"/>
                  </a:lnTo>
                  <a:lnTo>
                    <a:pt x="0" y="3100012"/>
                  </a:lnTo>
                  <a:close/>
                </a:path>
              </a:pathLst>
            </a:custGeom>
            <a:blipFill>
              <a:blip r:embed="rId3"/>
              <a:stretch>
                <a:fillRect l="-16936" t="-28381" r="-54931" b="0"/>
              </a:stretch>
            </a:blipFill>
          </p:spPr>
        </p:sp>
      </p:grpSp>
      <p:grpSp>
        <p:nvGrpSpPr>
          <p:cNvPr name="Group 7" id="7"/>
          <p:cNvGrpSpPr/>
          <p:nvPr/>
        </p:nvGrpSpPr>
        <p:grpSpPr>
          <a:xfrm rot="0">
            <a:off x="5898661" y="1343471"/>
            <a:ext cx="5026181" cy="5980903"/>
            <a:chOff x="0" y="0"/>
            <a:chExt cx="3790950" cy="4511040"/>
          </a:xfrm>
        </p:grpSpPr>
        <p:sp>
          <p:nvSpPr>
            <p:cNvPr name="Freeform 8" id="8"/>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4"/>
              <a:stretch>
                <a:fillRect l="-40548" t="0" r="-40548" b="0"/>
              </a:stretch>
            </a:blipFill>
          </p:spPr>
        </p:sp>
      </p:grpSp>
      <p:grpSp>
        <p:nvGrpSpPr>
          <p:cNvPr name="Group 9" id="9"/>
          <p:cNvGrpSpPr/>
          <p:nvPr/>
        </p:nvGrpSpPr>
        <p:grpSpPr>
          <a:xfrm rot="0">
            <a:off x="3872749" y="6041882"/>
            <a:ext cx="4979414" cy="4245118"/>
            <a:chOff x="0" y="0"/>
            <a:chExt cx="3790950" cy="3231912"/>
          </a:xfrm>
        </p:grpSpPr>
        <p:sp>
          <p:nvSpPr>
            <p:cNvPr name="Freeform 10" id="10"/>
            <p:cNvSpPr/>
            <p:nvPr/>
          </p:nvSpPr>
          <p:spPr>
            <a:xfrm flipH="false" flipV="false" rot="0">
              <a:off x="158750" y="113736"/>
              <a:ext cx="3473450" cy="3004441"/>
            </a:xfrm>
            <a:custGeom>
              <a:avLst/>
              <a:gdLst/>
              <a:ahLst/>
              <a:cxnLst/>
              <a:rect r="r" b="b" t="t" l="l"/>
              <a:pathLst>
                <a:path h="3004441" w="3473450">
                  <a:moveTo>
                    <a:pt x="0" y="0"/>
                  </a:moveTo>
                  <a:lnTo>
                    <a:pt x="3473450" y="0"/>
                  </a:lnTo>
                  <a:lnTo>
                    <a:pt x="3473450" y="3004441"/>
                  </a:lnTo>
                  <a:lnTo>
                    <a:pt x="0" y="3004441"/>
                  </a:lnTo>
                  <a:close/>
                </a:path>
              </a:pathLst>
            </a:custGeom>
            <a:blipFill>
              <a:blip r:embed="rId5"/>
              <a:stretch>
                <a:fillRect l="-17041" t="-6683" r="-35719" b="-11054"/>
              </a:stretch>
            </a:blipFill>
          </p:spPr>
        </p:sp>
      </p:grpSp>
      <p:grpSp>
        <p:nvGrpSpPr>
          <p:cNvPr name="Group 11" id="11"/>
          <p:cNvGrpSpPr/>
          <p:nvPr/>
        </p:nvGrpSpPr>
        <p:grpSpPr>
          <a:xfrm rot="0">
            <a:off x="171640" y="1247093"/>
            <a:ext cx="4978728" cy="5924437"/>
            <a:chOff x="0" y="0"/>
            <a:chExt cx="3790950" cy="4511040"/>
          </a:xfrm>
        </p:grpSpPr>
        <p:sp>
          <p:nvSpPr>
            <p:cNvPr name="Freeform 12" id="12"/>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6"/>
              <a:stretch>
                <a:fillRect l="-64761" t="-14667" r="-75130" b="-17798"/>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028700" y="976878"/>
            <a:ext cx="7175725" cy="3640074"/>
          </a:xfrm>
          <a:prstGeom prst="rect">
            <a:avLst/>
          </a:prstGeom>
        </p:spPr>
        <p:txBody>
          <a:bodyPr anchor="t" rtlCol="false" tIns="0" lIns="0" bIns="0" rIns="0">
            <a:spAutoFit/>
          </a:bodyPr>
          <a:lstStyle/>
          <a:p>
            <a:pPr algn="l" marL="0" indent="0" lvl="0">
              <a:lnSpc>
                <a:spcPts val="9408"/>
              </a:lnSpc>
              <a:spcBef>
                <a:spcPct val="0"/>
              </a:spcBef>
            </a:pPr>
            <a:r>
              <a:rPr lang="en-US" b="true" sz="9600" spc="-576">
                <a:solidFill>
                  <a:srgbClr val="FFFFFF"/>
                </a:solidFill>
                <a:latin typeface="Open Sans Hebrew Bold"/>
                <a:ea typeface="Open Sans Hebrew Bold"/>
                <a:cs typeface="Open Sans Hebrew Bold"/>
                <a:sym typeface="Open Sans Hebrew Bold"/>
              </a:rPr>
              <a:t>Where did the Funding come from?</a:t>
            </a:r>
          </a:p>
        </p:txBody>
      </p:sp>
      <p:sp>
        <p:nvSpPr>
          <p:cNvPr name="TextBox 3" id="3"/>
          <p:cNvSpPr txBox="true"/>
          <p:nvPr/>
        </p:nvSpPr>
        <p:spPr>
          <a:xfrm rot="0">
            <a:off x="1028700" y="5709972"/>
            <a:ext cx="6755384" cy="3740148"/>
          </a:xfrm>
          <a:prstGeom prst="rect">
            <a:avLst/>
          </a:prstGeom>
        </p:spPr>
        <p:txBody>
          <a:bodyPr anchor="t" rtlCol="false" tIns="0" lIns="0" bIns="0" rIns="0">
            <a:spAutoFit/>
          </a:bodyPr>
          <a:lstStyle/>
          <a:p>
            <a:pPr algn="l">
              <a:lnSpc>
                <a:spcPts val="5950"/>
              </a:lnSpc>
            </a:pPr>
            <a:r>
              <a:rPr lang="en-US" sz="4250" spc="-131">
                <a:solidFill>
                  <a:srgbClr val="FFFFFF"/>
                </a:solidFill>
                <a:latin typeface="Vollkorn"/>
                <a:ea typeface="Vollkorn"/>
                <a:cs typeface="Vollkorn"/>
                <a:sym typeface="Vollkorn"/>
              </a:rPr>
              <a:t>This project was funded through the Capital Improvement Program (CIP) which comes from the Half-Cent Sales Tax. </a:t>
            </a:r>
          </a:p>
        </p:txBody>
      </p:sp>
      <p:sp>
        <p:nvSpPr>
          <p:cNvPr name="Freeform 4" id="4"/>
          <p:cNvSpPr/>
          <p:nvPr/>
        </p:nvSpPr>
        <p:spPr>
          <a:xfrm flipH="false" flipV="false" rot="0">
            <a:off x="9144000" y="-425946"/>
            <a:ext cx="9454553" cy="11226324"/>
          </a:xfrm>
          <a:custGeom>
            <a:avLst/>
            <a:gdLst/>
            <a:ahLst/>
            <a:cxnLst/>
            <a:rect r="r" b="b" t="t" l="l"/>
            <a:pathLst>
              <a:path h="11226324" w="9454553">
                <a:moveTo>
                  <a:pt x="0" y="0"/>
                </a:moveTo>
                <a:lnTo>
                  <a:pt x="9454553" y="0"/>
                </a:lnTo>
                <a:lnTo>
                  <a:pt x="9454553" y="11226324"/>
                </a:lnTo>
                <a:lnTo>
                  <a:pt x="0" y="11226324"/>
                </a:lnTo>
                <a:lnTo>
                  <a:pt x="0" y="0"/>
                </a:lnTo>
                <a:close/>
              </a:path>
            </a:pathLst>
          </a:custGeom>
          <a:blipFill>
            <a:blip r:embed="rId2"/>
            <a:stretch>
              <a:fillRect l="-39054" t="0" r="-39054"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DAGNMMWYbjY</dc:identifier>
  <dcterms:modified xsi:type="dcterms:W3CDTF">2011-08-01T06:04:30Z</dcterms:modified>
  <cp:revision>1</cp:revision>
  <dc:title>Skate Park</dc:title>
</cp:coreProperties>
</file>