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Lst>
  <p:sldSz cx="18288000" cy="10287000"/>
  <p:notesSz cx="6858000" cy="9144000"/>
  <p:embeddedFontLst>
    <p:embeddedFont>
      <p:font typeface="Hero Bold" charset="1" panose="00000500000000000000"/>
      <p:regular r:id="rId11"/>
    </p:embeddedFont>
    <p:embeddedFont>
      <p:font typeface="Open Sans Hebrew Bold" charset="1" panose="00000800000000000000"/>
      <p:regular r:id="rId12"/>
    </p:embeddedFont>
    <p:embeddedFont>
      <p:font typeface="Vollkorn Italics" charset="1" panose="00000500000000000000"/>
      <p:regular r:id="rId13"/>
    </p:embeddedFont>
    <p:embeddedFont>
      <p:font typeface="Vollkorn" charset="1" panose="00000500000000000000"/>
      <p:regular r:id="rId14"/>
    </p:embeddedFont>
    <p:embeddedFont>
      <p:font typeface="Open Sans Bold" charset="1" panose="020B0806030504020204"/>
      <p:regular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6.jpeg" Type="http://schemas.openxmlformats.org/officeDocument/2006/relationships/image"/><Relationship Id="rId4" Target="../media/image7.jpeg" Type="http://schemas.openxmlformats.org/officeDocument/2006/relationships/image"/><Relationship Id="rId5" Target="../media/image8.jpeg" Type="http://schemas.openxmlformats.org/officeDocument/2006/relationships/image"/><Relationship Id="rId6" Target="../media/image9.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444" r="0" b="0"/>
            </a:stretch>
          </a:blipFill>
        </p:spPr>
      </p:sp>
      <p:grpSp>
        <p:nvGrpSpPr>
          <p:cNvPr name="Group 3" id="3"/>
          <p:cNvGrpSpPr/>
          <p:nvPr/>
        </p:nvGrpSpPr>
        <p:grpSpPr>
          <a:xfrm rot="0">
            <a:off x="-325819" y="7886700"/>
            <a:ext cx="14797696" cy="1468978"/>
            <a:chOff x="0" y="0"/>
            <a:chExt cx="5005640" cy="496914"/>
          </a:xfrm>
        </p:grpSpPr>
        <p:sp>
          <p:nvSpPr>
            <p:cNvPr name="Freeform 4" id="4"/>
            <p:cNvSpPr/>
            <p:nvPr/>
          </p:nvSpPr>
          <p:spPr>
            <a:xfrm flipH="false" flipV="false" rot="0">
              <a:off x="0" y="0"/>
              <a:ext cx="5005640" cy="496914"/>
            </a:xfrm>
            <a:custGeom>
              <a:avLst/>
              <a:gdLst/>
              <a:ahLst/>
              <a:cxnLst/>
              <a:rect r="r" b="b" t="t" l="l"/>
              <a:pathLst>
                <a:path h="496914" w="5005640">
                  <a:moveTo>
                    <a:pt x="0" y="0"/>
                  </a:moveTo>
                  <a:lnTo>
                    <a:pt x="5005640" y="0"/>
                  </a:lnTo>
                  <a:lnTo>
                    <a:pt x="5005640" y="496914"/>
                  </a:lnTo>
                  <a:lnTo>
                    <a:pt x="0" y="496914"/>
                  </a:lnTo>
                  <a:close/>
                </a:path>
              </a:pathLst>
            </a:custGeom>
            <a:solidFill>
              <a:srgbClr val="1D5391"/>
            </a:solidFill>
          </p:spPr>
        </p:sp>
      </p:grpSp>
      <p:sp>
        <p:nvSpPr>
          <p:cNvPr name="Freeform 5" id="5"/>
          <p:cNvSpPr/>
          <p:nvPr/>
        </p:nvSpPr>
        <p:spPr>
          <a:xfrm flipH="false" flipV="false" rot="0">
            <a:off x="0" y="9396963"/>
            <a:ext cx="3869726" cy="890037"/>
          </a:xfrm>
          <a:custGeom>
            <a:avLst/>
            <a:gdLst/>
            <a:ahLst/>
            <a:cxnLst/>
            <a:rect r="r" b="b" t="t" l="l"/>
            <a:pathLst>
              <a:path h="890037" w="3869726">
                <a:moveTo>
                  <a:pt x="0" y="0"/>
                </a:moveTo>
                <a:lnTo>
                  <a:pt x="3869726" y="0"/>
                </a:lnTo>
                <a:lnTo>
                  <a:pt x="3869726" y="890037"/>
                </a:lnTo>
                <a:lnTo>
                  <a:pt x="0" y="890037"/>
                </a:lnTo>
                <a:lnTo>
                  <a:pt x="0" y="0"/>
                </a:lnTo>
                <a:close/>
              </a:path>
            </a:pathLst>
          </a:custGeom>
          <a:blipFill>
            <a:blip r:embed="rId3"/>
            <a:stretch>
              <a:fillRect l="0" t="0" r="0" b="0"/>
            </a:stretch>
          </a:blipFill>
        </p:spPr>
      </p:sp>
      <p:sp>
        <p:nvSpPr>
          <p:cNvPr name="TextBox 6" id="6"/>
          <p:cNvSpPr txBox="true"/>
          <p:nvPr/>
        </p:nvSpPr>
        <p:spPr>
          <a:xfrm rot="0">
            <a:off x="186584" y="7715250"/>
            <a:ext cx="14285293" cy="1543050"/>
          </a:xfrm>
          <a:prstGeom prst="rect">
            <a:avLst/>
          </a:prstGeom>
        </p:spPr>
        <p:txBody>
          <a:bodyPr anchor="t" rtlCol="false" tIns="0" lIns="0" bIns="0" rIns="0">
            <a:spAutoFit/>
          </a:bodyPr>
          <a:lstStyle/>
          <a:p>
            <a:pPr algn="l">
              <a:lnSpc>
                <a:spcPts val="12599"/>
              </a:lnSpc>
            </a:pPr>
            <a:r>
              <a:rPr lang="en-US" sz="9000">
                <a:solidFill>
                  <a:srgbClr val="FFFFFF"/>
                </a:solidFill>
                <a:latin typeface="Hero Bold"/>
                <a:ea typeface="Hero Bold"/>
                <a:cs typeface="Hero Bold"/>
                <a:sym typeface="Hero Bold"/>
              </a:rPr>
              <a:t>Timbercreek Playground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1D5391"/>
        </a:solidFill>
      </p:bgPr>
    </p:bg>
    <p:spTree>
      <p:nvGrpSpPr>
        <p:cNvPr id="1" name=""/>
        <p:cNvGrpSpPr/>
        <p:nvPr/>
      </p:nvGrpSpPr>
      <p:grpSpPr>
        <a:xfrm>
          <a:off x="0" y="0"/>
          <a:ext cx="0" cy="0"/>
          <a:chOff x="0" y="0"/>
          <a:chExt cx="0" cy="0"/>
        </a:xfrm>
      </p:grpSpPr>
      <p:sp>
        <p:nvSpPr>
          <p:cNvPr name="Freeform 2" id="2"/>
          <p:cNvSpPr/>
          <p:nvPr/>
        </p:nvSpPr>
        <p:spPr>
          <a:xfrm flipH="false" flipV="false" rot="0">
            <a:off x="2167117" y="6593451"/>
            <a:ext cx="13475682" cy="3537685"/>
          </a:xfrm>
          <a:custGeom>
            <a:avLst/>
            <a:gdLst/>
            <a:ahLst/>
            <a:cxnLst/>
            <a:rect r="r" b="b" t="t" l="l"/>
            <a:pathLst>
              <a:path h="3537685" w="13475682">
                <a:moveTo>
                  <a:pt x="0" y="0"/>
                </a:moveTo>
                <a:lnTo>
                  <a:pt x="13475682" y="0"/>
                </a:lnTo>
                <a:lnTo>
                  <a:pt x="13475682" y="3537685"/>
                </a:lnTo>
                <a:lnTo>
                  <a:pt x="0" y="3537685"/>
                </a:lnTo>
                <a:lnTo>
                  <a:pt x="0" y="0"/>
                </a:lnTo>
                <a:close/>
              </a:path>
            </a:pathLst>
          </a:custGeom>
          <a:blipFill>
            <a:blip r:embed="rId2"/>
            <a:stretch>
              <a:fillRect l="0" t="-25072" r="0" b="-25072"/>
            </a:stretch>
          </a:blipFill>
        </p:spPr>
      </p:sp>
      <p:sp>
        <p:nvSpPr>
          <p:cNvPr name="TextBox 3" id="3"/>
          <p:cNvSpPr txBox="true"/>
          <p:nvPr/>
        </p:nvSpPr>
        <p:spPr>
          <a:xfrm rot="0">
            <a:off x="450268" y="678836"/>
            <a:ext cx="11432774" cy="1239010"/>
          </a:xfrm>
          <a:prstGeom prst="rect">
            <a:avLst/>
          </a:prstGeom>
        </p:spPr>
        <p:txBody>
          <a:bodyPr anchor="t" rtlCol="false" tIns="0" lIns="0" bIns="0" rIns="0">
            <a:spAutoFit/>
          </a:bodyPr>
          <a:lstStyle/>
          <a:p>
            <a:pPr algn="just" marL="0" indent="0" lvl="0">
              <a:lnSpc>
                <a:spcPts val="9230"/>
              </a:lnSpc>
            </a:pPr>
            <a:r>
              <a:rPr lang="en-US" b="true" sz="9419" spc="-565">
                <a:solidFill>
                  <a:srgbClr val="FFFFFF"/>
                </a:solidFill>
                <a:latin typeface="Open Sans Hebrew Bold"/>
                <a:ea typeface="Open Sans Hebrew Bold"/>
                <a:cs typeface="Open Sans Hebrew Bold"/>
                <a:sym typeface="Open Sans Hebrew Bold"/>
              </a:rPr>
              <a:t>Project Background </a:t>
            </a:r>
          </a:p>
        </p:txBody>
      </p:sp>
      <p:sp>
        <p:nvSpPr>
          <p:cNvPr name="TextBox 4" id="4"/>
          <p:cNvSpPr txBox="true"/>
          <p:nvPr/>
        </p:nvSpPr>
        <p:spPr>
          <a:xfrm rot="0">
            <a:off x="550616" y="2099631"/>
            <a:ext cx="16708684" cy="4255695"/>
          </a:xfrm>
          <a:prstGeom prst="rect">
            <a:avLst/>
          </a:prstGeom>
        </p:spPr>
        <p:txBody>
          <a:bodyPr anchor="t" rtlCol="false" tIns="0" lIns="0" bIns="0" rIns="0">
            <a:spAutoFit/>
          </a:bodyPr>
          <a:lstStyle/>
          <a:p>
            <a:pPr algn="l">
              <a:lnSpc>
                <a:spcPts val="4886"/>
              </a:lnSpc>
            </a:pPr>
            <a:r>
              <a:rPr lang="en-US" sz="3490" i="true">
                <a:solidFill>
                  <a:srgbClr val="FFFFFF"/>
                </a:solidFill>
                <a:latin typeface="Vollkorn Italics"/>
                <a:ea typeface="Vollkorn Italics"/>
                <a:cs typeface="Vollkorn Italics"/>
                <a:sym typeface="Vollkorn Italics"/>
              </a:rPr>
              <a:t>The Timbercreek Park Complex is made up of five individual parcels. The 2016 Parks and Open Space Master Plan calls for a nature themed playground to be constructed on the southern end of the largest parcel (11.4 acres) of land that fronts Timbercreek Drive. Upon t</a:t>
            </a:r>
            <a:r>
              <a:rPr lang="en-US" sz="3490" i="true">
                <a:solidFill>
                  <a:srgbClr val="FFFFFF"/>
                </a:solidFill>
                <a:latin typeface="Vollkorn Italics"/>
                <a:ea typeface="Vollkorn Italics"/>
                <a:cs typeface="Vollkorn Italics"/>
                <a:sym typeface="Vollkorn Italics"/>
              </a:rPr>
              <a:t>he sale of the two parcels of the Timbercreek Park Complex totaling approximately 1.45 acres that housed the previous small playground structure. It was determined that the location and size of the play structure did not meet the needs of this large neighborhood. Proceeds from this sale of property were used to develop the larger park area where the new playground sits today.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1D5391"/>
        </a:solidFill>
      </p:bgPr>
    </p:bg>
    <p:spTree>
      <p:nvGrpSpPr>
        <p:cNvPr id="1" name=""/>
        <p:cNvGrpSpPr/>
        <p:nvPr/>
      </p:nvGrpSpPr>
      <p:grpSpPr>
        <a:xfrm>
          <a:off x="0" y="0"/>
          <a:ext cx="0" cy="0"/>
          <a:chOff x="0" y="0"/>
          <a:chExt cx="0" cy="0"/>
        </a:xfrm>
      </p:grpSpPr>
      <p:sp>
        <p:nvSpPr>
          <p:cNvPr name="Freeform 2" id="2"/>
          <p:cNvSpPr/>
          <p:nvPr/>
        </p:nvSpPr>
        <p:spPr>
          <a:xfrm flipH="false" flipV="false" rot="0">
            <a:off x="9260810" y="2900634"/>
            <a:ext cx="8845848" cy="5007738"/>
          </a:xfrm>
          <a:custGeom>
            <a:avLst/>
            <a:gdLst/>
            <a:ahLst/>
            <a:cxnLst/>
            <a:rect r="r" b="b" t="t" l="l"/>
            <a:pathLst>
              <a:path h="5007738" w="8845848">
                <a:moveTo>
                  <a:pt x="0" y="0"/>
                </a:moveTo>
                <a:lnTo>
                  <a:pt x="8845848" y="0"/>
                </a:lnTo>
                <a:lnTo>
                  <a:pt x="8845848" y="5007737"/>
                </a:lnTo>
                <a:lnTo>
                  <a:pt x="0" y="5007737"/>
                </a:lnTo>
                <a:lnTo>
                  <a:pt x="0" y="0"/>
                </a:lnTo>
                <a:close/>
              </a:path>
            </a:pathLst>
          </a:custGeom>
          <a:blipFill>
            <a:blip r:embed="rId2"/>
            <a:stretch>
              <a:fillRect l="0" t="0" r="0" b="0"/>
            </a:stretch>
          </a:blipFill>
        </p:spPr>
      </p:sp>
      <p:sp>
        <p:nvSpPr>
          <p:cNvPr name="TextBox 3" id="3"/>
          <p:cNvSpPr txBox="true"/>
          <p:nvPr/>
        </p:nvSpPr>
        <p:spPr>
          <a:xfrm rot="0">
            <a:off x="3827897" y="603774"/>
            <a:ext cx="10632206" cy="1021302"/>
          </a:xfrm>
          <a:prstGeom prst="rect">
            <a:avLst/>
          </a:prstGeom>
        </p:spPr>
        <p:txBody>
          <a:bodyPr anchor="t" rtlCol="false" tIns="0" lIns="0" bIns="0" rIns="0">
            <a:spAutoFit/>
          </a:bodyPr>
          <a:lstStyle/>
          <a:p>
            <a:pPr algn="l" marL="0" indent="0" lvl="0">
              <a:lnSpc>
                <a:spcPts val="7696"/>
              </a:lnSpc>
              <a:spcBef>
                <a:spcPct val="0"/>
              </a:spcBef>
            </a:pPr>
            <a:r>
              <a:rPr lang="en-US" b="true" sz="7853" spc="-471">
                <a:solidFill>
                  <a:srgbClr val="FFFFFF"/>
                </a:solidFill>
                <a:latin typeface="Open Sans Hebrew Bold"/>
                <a:ea typeface="Open Sans Hebrew Bold"/>
                <a:cs typeface="Open Sans Hebrew Bold"/>
                <a:sym typeface="Open Sans Hebrew Bold"/>
              </a:rPr>
              <a:t>New Playground Design</a:t>
            </a:r>
          </a:p>
        </p:txBody>
      </p:sp>
      <p:sp>
        <p:nvSpPr>
          <p:cNvPr name="TextBox 4" id="4"/>
          <p:cNvSpPr txBox="true"/>
          <p:nvPr/>
        </p:nvSpPr>
        <p:spPr>
          <a:xfrm rot="0">
            <a:off x="1028700" y="2052815"/>
            <a:ext cx="8115300" cy="7590155"/>
          </a:xfrm>
          <a:prstGeom prst="rect">
            <a:avLst/>
          </a:prstGeom>
        </p:spPr>
        <p:txBody>
          <a:bodyPr anchor="t" rtlCol="false" tIns="0" lIns="0" bIns="0" rIns="0">
            <a:spAutoFit/>
          </a:bodyPr>
          <a:lstStyle/>
          <a:p>
            <a:pPr algn="l">
              <a:lnSpc>
                <a:spcPts val="3220"/>
              </a:lnSpc>
            </a:pPr>
            <a:r>
              <a:rPr lang="en-US" sz="2300" spc="-71">
                <a:solidFill>
                  <a:srgbClr val="FFFFFF"/>
                </a:solidFill>
                <a:latin typeface="Vollkorn"/>
                <a:ea typeface="Vollkorn"/>
                <a:cs typeface="Vollkorn"/>
                <a:sym typeface="Vollkorn"/>
              </a:rPr>
              <a:t>The 2016 Parks and Open Space Master Plan calls for a nature themed playground to be constructed on the southern end of the largest parcel (11.4 acres) of land that fronts Timbercreek Drive. The Nature themed playground equipment was budgeted for this site through the Half-Cent Certificate of Obligation debt fund for the 2021-2022 Fiscal Year.  The all new playground includes poured in place rubber surfacing pad, ramps for easy access and sidewalks leading the site. Elements of inclusive play equipment was included to address the needs of every child.  The design, shown to the right, included: a Modified Cascadia 5-12 PowerScape Play Unit, Tree Swings with belt seats and zero g chairs for inclusivity, double arch swings and a dragonfly see-saw.  Installation of the new playground began in May 2023 and was completed in September 2023.  A Ribbon Cutting Celebration of the new playground occurred on September 12th, 2023 and featured: Mayor Roznovsky, members of City Council, Parks Advisory Board Members and representatives from GameTime (the company who installed the playground). Residents were invited to check out the new playground and were treated to sno-cones from Kona Ice courtesy of GameTime. </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1D5391"/>
        </a:solidFill>
      </p:bgPr>
    </p:bg>
    <p:spTree>
      <p:nvGrpSpPr>
        <p:cNvPr id="1" name=""/>
        <p:cNvGrpSpPr/>
        <p:nvPr/>
      </p:nvGrpSpPr>
      <p:grpSpPr>
        <a:xfrm>
          <a:off x="0" y="0"/>
          <a:ext cx="0" cy="0"/>
          <a:chOff x="0" y="0"/>
          <a:chExt cx="0" cy="0"/>
        </a:xfrm>
      </p:grpSpPr>
      <p:sp>
        <p:nvSpPr>
          <p:cNvPr name="TextBox 2" id="2"/>
          <p:cNvSpPr txBox="true"/>
          <p:nvPr/>
        </p:nvSpPr>
        <p:spPr>
          <a:xfrm rot="0">
            <a:off x="1339874" y="326187"/>
            <a:ext cx="15608253" cy="920906"/>
          </a:xfrm>
          <a:prstGeom prst="rect">
            <a:avLst/>
          </a:prstGeom>
        </p:spPr>
        <p:txBody>
          <a:bodyPr anchor="t" rtlCol="false" tIns="0" lIns="0" bIns="0" rIns="0">
            <a:spAutoFit/>
          </a:bodyPr>
          <a:lstStyle/>
          <a:p>
            <a:pPr algn="ctr" marL="0" indent="0" lvl="0">
              <a:lnSpc>
                <a:spcPts val="7746"/>
              </a:lnSpc>
              <a:spcBef>
                <a:spcPct val="0"/>
              </a:spcBef>
            </a:pPr>
            <a:r>
              <a:rPr lang="en-US" b="true" sz="5532">
                <a:solidFill>
                  <a:srgbClr val="FFFFFF"/>
                </a:solidFill>
                <a:latin typeface="Open Sans Bold"/>
                <a:ea typeface="Open Sans Bold"/>
                <a:cs typeface="Open Sans Bold"/>
                <a:sym typeface="Open Sans Bold"/>
              </a:rPr>
              <a:t>PLAYGROUND RIBBON CUTTING CEREMONY</a:t>
            </a:r>
          </a:p>
        </p:txBody>
      </p:sp>
      <p:grpSp>
        <p:nvGrpSpPr>
          <p:cNvPr name="Group 3" id="3"/>
          <p:cNvGrpSpPr/>
          <p:nvPr/>
        </p:nvGrpSpPr>
        <p:grpSpPr>
          <a:xfrm rot="0">
            <a:off x="9607477" y="1247093"/>
            <a:ext cx="8680523" cy="5924437"/>
            <a:chOff x="0" y="0"/>
            <a:chExt cx="6609605" cy="4511040"/>
          </a:xfrm>
        </p:grpSpPr>
        <p:sp>
          <p:nvSpPr>
            <p:cNvPr name="Freeform 4" id="4"/>
            <p:cNvSpPr/>
            <p:nvPr/>
          </p:nvSpPr>
          <p:spPr>
            <a:xfrm flipH="false" flipV="false" rot="0">
              <a:off x="276784" y="158750"/>
              <a:ext cx="6056037" cy="4193540"/>
            </a:xfrm>
            <a:custGeom>
              <a:avLst/>
              <a:gdLst/>
              <a:ahLst/>
              <a:cxnLst/>
              <a:rect r="r" b="b" t="t" l="l"/>
              <a:pathLst>
                <a:path h="4193540" w="6056037">
                  <a:moveTo>
                    <a:pt x="0" y="0"/>
                  </a:moveTo>
                  <a:lnTo>
                    <a:pt x="6056037" y="0"/>
                  </a:lnTo>
                  <a:lnTo>
                    <a:pt x="6056037" y="4193540"/>
                  </a:lnTo>
                  <a:lnTo>
                    <a:pt x="0" y="4193540"/>
                  </a:lnTo>
                  <a:close/>
                </a:path>
              </a:pathLst>
            </a:custGeom>
            <a:blipFill>
              <a:blip r:embed="rId2"/>
              <a:stretch>
                <a:fillRect l="-13636" t="-9877" r="-6266" b="-5349"/>
              </a:stretch>
            </a:blipFill>
          </p:spPr>
        </p:sp>
      </p:grpSp>
      <p:grpSp>
        <p:nvGrpSpPr>
          <p:cNvPr name="Group 5" id="5"/>
          <p:cNvGrpSpPr/>
          <p:nvPr/>
        </p:nvGrpSpPr>
        <p:grpSpPr>
          <a:xfrm rot="0">
            <a:off x="600267" y="1247093"/>
            <a:ext cx="8680523" cy="5924437"/>
            <a:chOff x="0" y="0"/>
            <a:chExt cx="6609605" cy="4511040"/>
          </a:xfrm>
        </p:grpSpPr>
        <p:sp>
          <p:nvSpPr>
            <p:cNvPr name="Freeform 6" id="6"/>
            <p:cNvSpPr/>
            <p:nvPr/>
          </p:nvSpPr>
          <p:spPr>
            <a:xfrm flipH="false" flipV="false" rot="0">
              <a:off x="276784" y="158750"/>
              <a:ext cx="6056037" cy="4193540"/>
            </a:xfrm>
            <a:custGeom>
              <a:avLst/>
              <a:gdLst/>
              <a:ahLst/>
              <a:cxnLst/>
              <a:rect r="r" b="b" t="t" l="l"/>
              <a:pathLst>
                <a:path h="4193540" w="6056037">
                  <a:moveTo>
                    <a:pt x="0" y="0"/>
                  </a:moveTo>
                  <a:lnTo>
                    <a:pt x="6056037" y="0"/>
                  </a:lnTo>
                  <a:lnTo>
                    <a:pt x="6056037" y="4193540"/>
                  </a:lnTo>
                  <a:lnTo>
                    <a:pt x="0" y="4193540"/>
                  </a:lnTo>
                  <a:close/>
                </a:path>
              </a:pathLst>
            </a:custGeom>
            <a:blipFill>
              <a:blip r:embed="rId3"/>
              <a:stretch>
                <a:fillRect l="-7957" t="-3785" r="-4489" b="-4405"/>
              </a:stretch>
            </a:blipFill>
          </p:spPr>
        </p:sp>
      </p:grpSp>
      <p:grpSp>
        <p:nvGrpSpPr>
          <p:cNvPr name="Group 7" id="7"/>
          <p:cNvGrpSpPr/>
          <p:nvPr/>
        </p:nvGrpSpPr>
        <p:grpSpPr>
          <a:xfrm rot="0">
            <a:off x="7110431" y="5942968"/>
            <a:ext cx="4994091" cy="4393066"/>
            <a:chOff x="0" y="0"/>
            <a:chExt cx="3790950" cy="3334720"/>
          </a:xfrm>
        </p:grpSpPr>
        <p:sp>
          <p:nvSpPr>
            <p:cNvPr name="Freeform 8" id="8"/>
            <p:cNvSpPr/>
            <p:nvPr/>
          </p:nvSpPr>
          <p:spPr>
            <a:xfrm flipH="false" flipV="false" rot="0">
              <a:off x="158750" y="117354"/>
              <a:ext cx="3473450" cy="3100013"/>
            </a:xfrm>
            <a:custGeom>
              <a:avLst/>
              <a:gdLst/>
              <a:ahLst/>
              <a:cxnLst/>
              <a:rect r="r" b="b" t="t" l="l"/>
              <a:pathLst>
                <a:path h="3100013" w="3473450">
                  <a:moveTo>
                    <a:pt x="0" y="0"/>
                  </a:moveTo>
                  <a:lnTo>
                    <a:pt x="3473450" y="0"/>
                  </a:lnTo>
                  <a:lnTo>
                    <a:pt x="3473450" y="3100012"/>
                  </a:lnTo>
                  <a:lnTo>
                    <a:pt x="0" y="3100012"/>
                  </a:lnTo>
                  <a:close/>
                </a:path>
              </a:pathLst>
            </a:custGeom>
            <a:blipFill>
              <a:blip r:embed="rId4"/>
              <a:stretch>
                <a:fillRect l="-16978" t="0" r="-16978" b="0"/>
              </a:stretch>
            </a:blipFill>
          </p:spPr>
        </p:sp>
      </p:grpSp>
      <p:grpSp>
        <p:nvGrpSpPr>
          <p:cNvPr name="Group 9" id="9"/>
          <p:cNvGrpSpPr/>
          <p:nvPr/>
        </p:nvGrpSpPr>
        <p:grpSpPr>
          <a:xfrm rot="0">
            <a:off x="1614214" y="5942968"/>
            <a:ext cx="4979414" cy="4245118"/>
            <a:chOff x="0" y="0"/>
            <a:chExt cx="3790950" cy="3231912"/>
          </a:xfrm>
        </p:grpSpPr>
        <p:sp>
          <p:nvSpPr>
            <p:cNvPr name="Freeform 10" id="10"/>
            <p:cNvSpPr/>
            <p:nvPr/>
          </p:nvSpPr>
          <p:spPr>
            <a:xfrm flipH="false" flipV="false" rot="0">
              <a:off x="158750" y="113736"/>
              <a:ext cx="3473450" cy="3004441"/>
            </a:xfrm>
            <a:custGeom>
              <a:avLst/>
              <a:gdLst/>
              <a:ahLst/>
              <a:cxnLst/>
              <a:rect r="r" b="b" t="t" l="l"/>
              <a:pathLst>
                <a:path h="3004441" w="3473450">
                  <a:moveTo>
                    <a:pt x="0" y="0"/>
                  </a:moveTo>
                  <a:lnTo>
                    <a:pt x="3473450" y="0"/>
                  </a:lnTo>
                  <a:lnTo>
                    <a:pt x="3473450" y="3004441"/>
                  </a:lnTo>
                  <a:lnTo>
                    <a:pt x="0" y="3004441"/>
                  </a:lnTo>
                  <a:close/>
                </a:path>
              </a:pathLst>
            </a:custGeom>
            <a:blipFill>
              <a:blip r:embed="rId5"/>
              <a:stretch>
                <a:fillRect l="-14913" t="0" r="-14913" b="0"/>
              </a:stretch>
            </a:blipFill>
          </p:spPr>
        </p:sp>
      </p:grpSp>
      <p:grpSp>
        <p:nvGrpSpPr>
          <p:cNvPr name="Group 11" id="11"/>
          <p:cNvGrpSpPr/>
          <p:nvPr/>
        </p:nvGrpSpPr>
        <p:grpSpPr>
          <a:xfrm rot="0">
            <a:off x="12618873" y="5942968"/>
            <a:ext cx="4994091" cy="4393066"/>
            <a:chOff x="0" y="0"/>
            <a:chExt cx="3790950" cy="3334720"/>
          </a:xfrm>
        </p:grpSpPr>
        <p:sp>
          <p:nvSpPr>
            <p:cNvPr name="Freeform 12" id="12"/>
            <p:cNvSpPr/>
            <p:nvPr/>
          </p:nvSpPr>
          <p:spPr>
            <a:xfrm flipH="false" flipV="false" rot="0">
              <a:off x="158750" y="117354"/>
              <a:ext cx="3473450" cy="3100013"/>
            </a:xfrm>
            <a:custGeom>
              <a:avLst/>
              <a:gdLst/>
              <a:ahLst/>
              <a:cxnLst/>
              <a:rect r="r" b="b" t="t" l="l"/>
              <a:pathLst>
                <a:path h="3100013" w="3473450">
                  <a:moveTo>
                    <a:pt x="0" y="0"/>
                  </a:moveTo>
                  <a:lnTo>
                    <a:pt x="3473450" y="0"/>
                  </a:lnTo>
                  <a:lnTo>
                    <a:pt x="3473450" y="3100012"/>
                  </a:lnTo>
                  <a:lnTo>
                    <a:pt x="0" y="3100012"/>
                  </a:lnTo>
                  <a:close/>
                </a:path>
              </a:pathLst>
            </a:custGeom>
            <a:blipFill>
              <a:blip r:embed="rId6"/>
              <a:stretch>
                <a:fillRect l="-26356" t="-20901" r="-35792" b="0"/>
              </a:stretch>
            </a:blipFill>
          </p:spPr>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1D5391"/>
        </a:solidFill>
      </p:bgPr>
    </p:bg>
    <p:spTree>
      <p:nvGrpSpPr>
        <p:cNvPr id="1" name=""/>
        <p:cNvGrpSpPr/>
        <p:nvPr/>
      </p:nvGrpSpPr>
      <p:grpSpPr>
        <a:xfrm>
          <a:off x="0" y="0"/>
          <a:ext cx="0" cy="0"/>
          <a:chOff x="0" y="0"/>
          <a:chExt cx="0" cy="0"/>
        </a:xfrm>
      </p:grpSpPr>
      <p:sp>
        <p:nvSpPr>
          <p:cNvPr name="TextBox 2" id="2"/>
          <p:cNvSpPr txBox="true"/>
          <p:nvPr/>
        </p:nvSpPr>
        <p:spPr>
          <a:xfrm rot="0">
            <a:off x="764930" y="976878"/>
            <a:ext cx="7175725" cy="3640074"/>
          </a:xfrm>
          <a:prstGeom prst="rect">
            <a:avLst/>
          </a:prstGeom>
        </p:spPr>
        <p:txBody>
          <a:bodyPr anchor="t" rtlCol="false" tIns="0" lIns="0" bIns="0" rIns="0">
            <a:spAutoFit/>
          </a:bodyPr>
          <a:lstStyle/>
          <a:p>
            <a:pPr algn="l" marL="0" indent="0" lvl="0">
              <a:lnSpc>
                <a:spcPts val="9408"/>
              </a:lnSpc>
              <a:spcBef>
                <a:spcPct val="0"/>
              </a:spcBef>
            </a:pPr>
            <a:r>
              <a:rPr lang="en-US" b="true" sz="9600" spc="-576">
                <a:solidFill>
                  <a:srgbClr val="FFFFFF"/>
                </a:solidFill>
                <a:latin typeface="Open Sans Hebrew Bold"/>
                <a:ea typeface="Open Sans Hebrew Bold"/>
                <a:cs typeface="Open Sans Hebrew Bold"/>
                <a:sym typeface="Open Sans Hebrew Bold"/>
              </a:rPr>
              <a:t>Where did the Funding come from?</a:t>
            </a:r>
          </a:p>
        </p:txBody>
      </p:sp>
      <p:sp>
        <p:nvSpPr>
          <p:cNvPr name="TextBox 3" id="3"/>
          <p:cNvSpPr txBox="true"/>
          <p:nvPr/>
        </p:nvSpPr>
        <p:spPr>
          <a:xfrm rot="0">
            <a:off x="764930" y="5518152"/>
            <a:ext cx="6755384" cy="3740148"/>
          </a:xfrm>
          <a:prstGeom prst="rect">
            <a:avLst/>
          </a:prstGeom>
        </p:spPr>
        <p:txBody>
          <a:bodyPr anchor="t" rtlCol="false" tIns="0" lIns="0" bIns="0" rIns="0">
            <a:spAutoFit/>
          </a:bodyPr>
          <a:lstStyle/>
          <a:p>
            <a:pPr algn="l">
              <a:lnSpc>
                <a:spcPts val="5950"/>
              </a:lnSpc>
            </a:pPr>
            <a:r>
              <a:rPr lang="en-US" sz="4250" spc="-131">
                <a:solidFill>
                  <a:srgbClr val="FFFFFF"/>
                </a:solidFill>
                <a:latin typeface="Vollkorn"/>
                <a:ea typeface="Vollkorn"/>
                <a:cs typeface="Vollkorn"/>
                <a:sym typeface="Vollkorn"/>
              </a:rPr>
              <a:t>This project was funded through the Capital Improvement Program (CIP) which comes from the Half-Cent Sales Tax. </a:t>
            </a:r>
          </a:p>
        </p:txBody>
      </p:sp>
      <p:sp>
        <p:nvSpPr>
          <p:cNvPr name="Freeform 4" id="4"/>
          <p:cNvSpPr/>
          <p:nvPr/>
        </p:nvSpPr>
        <p:spPr>
          <a:xfrm flipH="false" flipV="false" rot="0">
            <a:off x="7973519" y="-425946"/>
            <a:ext cx="10625035" cy="11226324"/>
          </a:xfrm>
          <a:custGeom>
            <a:avLst/>
            <a:gdLst/>
            <a:ahLst/>
            <a:cxnLst/>
            <a:rect r="r" b="b" t="t" l="l"/>
            <a:pathLst>
              <a:path h="11226324" w="10625035">
                <a:moveTo>
                  <a:pt x="0" y="0"/>
                </a:moveTo>
                <a:lnTo>
                  <a:pt x="10625034" y="0"/>
                </a:lnTo>
                <a:lnTo>
                  <a:pt x="10625034" y="11226324"/>
                </a:lnTo>
                <a:lnTo>
                  <a:pt x="0" y="11226324"/>
                </a:lnTo>
                <a:lnTo>
                  <a:pt x="0" y="0"/>
                </a:lnTo>
                <a:close/>
              </a:path>
            </a:pathLst>
          </a:custGeom>
          <a:blipFill>
            <a:blip r:embed="rId2"/>
            <a:stretch>
              <a:fillRect l="-27914" t="0" r="-30862"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DAGQkQ_NffQ</dc:identifier>
  <dcterms:modified xsi:type="dcterms:W3CDTF">2011-08-01T06:04:30Z</dcterms:modified>
  <cp:revision>1</cp:revision>
  <dc:title>Timber Creek Playground</dc:title>
</cp:coreProperties>
</file>