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Lst>
  <p:sldSz cx="18288000" cy="10287000"/>
  <p:notesSz cx="6858000" cy="9144000"/>
  <p:embeddedFontLst>
    <p:embeddedFont>
      <p:font typeface="Hero Bold" charset="1" panose="00000500000000000000"/>
      <p:regular r:id="rId12"/>
    </p:embeddedFont>
    <p:embeddedFont>
      <p:font typeface="Open Sans Hebrew Bold" charset="1" panose="00000800000000000000"/>
      <p:regular r:id="rId13"/>
    </p:embeddedFont>
    <p:embeddedFont>
      <p:font typeface="Vollkorn Italics" charset="1" panose="00000500000000000000"/>
      <p:regular r:id="rId14"/>
    </p:embeddedFont>
    <p:embeddedFont>
      <p:font typeface="Open Sans Bold" charset="1" panose="020B0806030504020204"/>
      <p:regular r:id="rId15"/>
    </p:embeddedFont>
    <p:embeddedFont>
      <p:font typeface="Vollkorn" charset="1" panose="00000500000000000000"/>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5.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8.jpeg" Type="http://schemas.openxmlformats.org/officeDocument/2006/relationships/image"/><Relationship Id="rId4" Target="../media/image9.jpeg" Type="http://schemas.openxmlformats.org/officeDocument/2006/relationships/image"/><Relationship Id="rId5" Target="../media/image10.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grpSp>
        <p:nvGrpSpPr>
          <p:cNvPr name="Group 3" id="3"/>
          <p:cNvGrpSpPr/>
          <p:nvPr/>
        </p:nvGrpSpPr>
        <p:grpSpPr>
          <a:xfrm rot="0">
            <a:off x="-325819" y="7886700"/>
            <a:ext cx="17321348" cy="1468978"/>
            <a:chOff x="0" y="0"/>
            <a:chExt cx="5859320" cy="496914"/>
          </a:xfrm>
        </p:grpSpPr>
        <p:sp>
          <p:nvSpPr>
            <p:cNvPr name="Freeform 4" id="4"/>
            <p:cNvSpPr/>
            <p:nvPr/>
          </p:nvSpPr>
          <p:spPr>
            <a:xfrm flipH="false" flipV="false" rot="0">
              <a:off x="0" y="0"/>
              <a:ext cx="5859320" cy="496914"/>
            </a:xfrm>
            <a:custGeom>
              <a:avLst/>
              <a:gdLst/>
              <a:ahLst/>
              <a:cxnLst/>
              <a:rect r="r" b="b" t="t" l="l"/>
              <a:pathLst>
                <a:path h="496914" w="5859320">
                  <a:moveTo>
                    <a:pt x="0" y="0"/>
                  </a:moveTo>
                  <a:lnTo>
                    <a:pt x="5859320" y="0"/>
                  </a:lnTo>
                  <a:lnTo>
                    <a:pt x="5859320" y="496914"/>
                  </a:lnTo>
                  <a:lnTo>
                    <a:pt x="0" y="496914"/>
                  </a:lnTo>
                  <a:close/>
                </a:path>
              </a:pathLst>
            </a:custGeom>
            <a:solidFill>
              <a:srgbClr val="1D5391"/>
            </a:solidFill>
          </p:spPr>
        </p:sp>
      </p:grpSp>
      <p:sp>
        <p:nvSpPr>
          <p:cNvPr name="Freeform 5" id="5"/>
          <p:cNvSpPr/>
          <p:nvPr/>
        </p:nvSpPr>
        <p:spPr>
          <a:xfrm flipH="false" flipV="false" rot="0">
            <a:off x="13125804" y="9355678"/>
            <a:ext cx="3869726" cy="890037"/>
          </a:xfrm>
          <a:custGeom>
            <a:avLst/>
            <a:gdLst/>
            <a:ahLst/>
            <a:cxnLst/>
            <a:rect r="r" b="b" t="t" l="l"/>
            <a:pathLst>
              <a:path h="890037" w="3869726">
                <a:moveTo>
                  <a:pt x="0" y="0"/>
                </a:moveTo>
                <a:lnTo>
                  <a:pt x="3869726" y="0"/>
                </a:lnTo>
                <a:lnTo>
                  <a:pt x="3869726" y="890037"/>
                </a:lnTo>
                <a:lnTo>
                  <a:pt x="0" y="890037"/>
                </a:lnTo>
                <a:lnTo>
                  <a:pt x="0" y="0"/>
                </a:lnTo>
                <a:close/>
              </a:path>
            </a:pathLst>
          </a:custGeom>
          <a:blipFill>
            <a:blip r:embed="rId3"/>
            <a:stretch>
              <a:fillRect l="0" t="0" r="0" b="0"/>
            </a:stretch>
          </a:blipFill>
        </p:spPr>
      </p:sp>
      <p:sp>
        <p:nvSpPr>
          <p:cNvPr name="TextBox 6" id="6"/>
          <p:cNvSpPr txBox="true"/>
          <p:nvPr/>
        </p:nvSpPr>
        <p:spPr>
          <a:xfrm rot="0">
            <a:off x="121989" y="7941109"/>
            <a:ext cx="16659227" cy="1226810"/>
          </a:xfrm>
          <a:prstGeom prst="rect">
            <a:avLst/>
          </a:prstGeom>
        </p:spPr>
        <p:txBody>
          <a:bodyPr anchor="t" rtlCol="false" tIns="0" lIns="0" bIns="0" rIns="0">
            <a:spAutoFit/>
          </a:bodyPr>
          <a:lstStyle/>
          <a:p>
            <a:pPr algn="l">
              <a:lnSpc>
                <a:spcPts val="10080"/>
              </a:lnSpc>
            </a:pPr>
            <a:r>
              <a:rPr lang="en-US" sz="7200">
                <a:solidFill>
                  <a:srgbClr val="FFFFFF"/>
                </a:solidFill>
                <a:latin typeface="Hero Bold"/>
                <a:ea typeface="Hero Bold"/>
                <a:cs typeface="Hero Bold"/>
                <a:sym typeface="Hero Bold"/>
              </a:rPr>
              <a:t>Pecan Park Playground Renovation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1D5391"/>
        </a:solidFill>
      </p:bgPr>
    </p:bg>
    <p:spTree>
      <p:nvGrpSpPr>
        <p:cNvPr id="1" name=""/>
        <p:cNvGrpSpPr/>
        <p:nvPr/>
      </p:nvGrpSpPr>
      <p:grpSpPr>
        <a:xfrm>
          <a:off x="0" y="0"/>
          <a:ext cx="0" cy="0"/>
          <a:chOff x="0" y="0"/>
          <a:chExt cx="0" cy="0"/>
        </a:xfrm>
      </p:grpSpPr>
      <p:sp>
        <p:nvSpPr>
          <p:cNvPr name="Freeform 2" id="2"/>
          <p:cNvSpPr/>
          <p:nvPr/>
        </p:nvSpPr>
        <p:spPr>
          <a:xfrm flipH="false" flipV="false" rot="0">
            <a:off x="8959722" y="2555276"/>
            <a:ext cx="8931561" cy="6703024"/>
          </a:xfrm>
          <a:custGeom>
            <a:avLst/>
            <a:gdLst/>
            <a:ahLst/>
            <a:cxnLst/>
            <a:rect r="r" b="b" t="t" l="l"/>
            <a:pathLst>
              <a:path h="6703024" w="8931561">
                <a:moveTo>
                  <a:pt x="0" y="0"/>
                </a:moveTo>
                <a:lnTo>
                  <a:pt x="8931561" y="0"/>
                </a:lnTo>
                <a:lnTo>
                  <a:pt x="8931561" y="6703024"/>
                </a:lnTo>
                <a:lnTo>
                  <a:pt x="0" y="6703024"/>
                </a:lnTo>
                <a:lnTo>
                  <a:pt x="0" y="0"/>
                </a:lnTo>
                <a:close/>
              </a:path>
            </a:pathLst>
          </a:custGeom>
          <a:blipFill>
            <a:blip r:embed="rId2"/>
            <a:stretch>
              <a:fillRect l="0" t="0" r="0" b="0"/>
            </a:stretch>
          </a:blipFill>
        </p:spPr>
      </p:sp>
      <p:sp>
        <p:nvSpPr>
          <p:cNvPr name="TextBox 3" id="3"/>
          <p:cNvSpPr txBox="true"/>
          <p:nvPr/>
        </p:nvSpPr>
        <p:spPr>
          <a:xfrm rot="0">
            <a:off x="1028700" y="889487"/>
            <a:ext cx="11432774" cy="1239010"/>
          </a:xfrm>
          <a:prstGeom prst="rect">
            <a:avLst/>
          </a:prstGeom>
        </p:spPr>
        <p:txBody>
          <a:bodyPr anchor="t" rtlCol="false" tIns="0" lIns="0" bIns="0" rIns="0">
            <a:spAutoFit/>
          </a:bodyPr>
          <a:lstStyle/>
          <a:p>
            <a:pPr algn="just" marL="0" indent="0" lvl="0">
              <a:lnSpc>
                <a:spcPts val="9230"/>
              </a:lnSpc>
            </a:pPr>
            <a:r>
              <a:rPr lang="en-US" b="true" sz="9419" spc="-565">
                <a:solidFill>
                  <a:srgbClr val="FFFFFF"/>
                </a:solidFill>
                <a:latin typeface="Open Sans Hebrew Bold"/>
                <a:ea typeface="Open Sans Hebrew Bold"/>
                <a:cs typeface="Open Sans Hebrew Bold"/>
                <a:sym typeface="Open Sans Hebrew Bold"/>
              </a:rPr>
              <a:t>Project Background </a:t>
            </a:r>
          </a:p>
        </p:txBody>
      </p:sp>
      <p:sp>
        <p:nvSpPr>
          <p:cNvPr name="TextBox 4" id="4"/>
          <p:cNvSpPr txBox="true"/>
          <p:nvPr/>
        </p:nvSpPr>
        <p:spPr>
          <a:xfrm rot="0">
            <a:off x="1028700" y="2498126"/>
            <a:ext cx="7061207" cy="6720006"/>
          </a:xfrm>
          <a:prstGeom prst="rect">
            <a:avLst/>
          </a:prstGeom>
        </p:spPr>
        <p:txBody>
          <a:bodyPr anchor="t" rtlCol="false" tIns="0" lIns="0" bIns="0" rIns="0">
            <a:spAutoFit/>
          </a:bodyPr>
          <a:lstStyle/>
          <a:p>
            <a:pPr algn="l">
              <a:lnSpc>
                <a:spcPts val="4455"/>
              </a:lnSpc>
            </a:pPr>
            <a:r>
              <a:rPr lang="en-US" sz="3182" i="true">
                <a:solidFill>
                  <a:srgbClr val="FFFFFF"/>
                </a:solidFill>
                <a:latin typeface="Vollkorn Italics"/>
                <a:ea typeface="Vollkorn Italics"/>
                <a:cs typeface="Vollkorn Italics"/>
                <a:sym typeface="Vollkorn Italics"/>
              </a:rPr>
              <a:t>Pecan Park is a small pocket park nestled among surrounding single family homes with access to Crocus </a:t>
            </a:r>
            <a:r>
              <a:rPr lang="en-US" sz="3182" i="true">
                <a:solidFill>
                  <a:srgbClr val="FFFFFF"/>
                </a:solidFill>
                <a:latin typeface="Vollkorn Italics"/>
                <a:ea typeface="Vollkorn Italics"/>
                <a:cs typeface="Vollkorn Italics"/>
                <a:sym typeface="Vollkorn Italics"/>
              </a:rPr>
              <a:t>Street.</a:t>
            </a:r>
            <a:r>
              <a:rPr lang="en-US" sz="3182" i="true">
                <a:solidFill>
                  <a:srgbClr val="FFFFFF"/>
                </a:solidFill>
                <a:latin typeface="Vollkorn Italics"/>
                <a:ea typeface="Vollkorn Italics"/>
                <a:cs typeface="Vollkorn Italics"/>
                <a:sym typeface="Vollkorn Italics"/>
              </a:rPr>
              <a:t> Pocket parks, or mini parks are the smallest of the park classifications and typically serve a very limited area (less than 1/4 mile or a 10 minute walk). Typically, they are 1 acre in size and include limited recreational facilities such as one playground structure, benches, and a litter receptacle. The old playground, pictured to the right, was installed in 2002 and was in need of replacement.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1D5391"/>
        </a:solidFill>
      </p:bgPr>
    </p:bg>
    <p:spTree>
      <p:nvGrpSpPr>
        <p:cNvPr id="1" name=""/>
        <p:cNvGrpSpPr/>
        <p:nvPr/>
      </p:nvGrpSpPr>
      <p:grpSpPr>
        <a:xfrm>
          <a:off x="0" y="0"/>
          <a:ext cx="0" cy="0"/>
          <a:chOff x="0" y="0"/>
          <a:chExt cx="0" cy="0"/>
        </a:xfrm>
      </p:grpSpPr>
      <p:sp>
        <p:nvSpPr>
          <p:cNvPr name="Freeform 2" id="2"/>
          <p:cNvSpPr/>
          <p:nvPr/>
        </p:nvSpPr>
        <p:spPr>
          <a:xfrm flipH="false" flipV="false" rot="0">
            <a:off x="360120" y="2262753"/>
            <a:ext cx="7711542" cy="5761494"/>
          </a:xfrm>
          <a:custGeom>
            <a:avLst/>
            <a:gdLst/>
            <a:ahLst/>
            <a:cxnLst/>
            <a:rect r="r" b="b" t="t" l="l"/>
            <a:pathLst>
              <a:path h="5761494" w="7711542">
                <a:moveTo>
                  <a:pt x="0" y="0"/>
                </a:moveTo>
                <a:lnTo>
                  <a:pt x="7711542" y="0"/>
                </a:lnTo>
                <a:lnTo>
                  <a:pt x="7711542" y="5761494"/>
                </a:lnTo>
                <a:lnTo>
                  <a:pt x="0" y="5761494"/>
                </a:lnTo>
                <a:lnTo>
                  <a:pt x="0" y="0"/>
                </a:lnTo>
                <a:close/>
              </a:path>
            </a:pathLst>
          </a:custGeom>
          <a:blipFill>
            <a:blip r:embed="rId2"/>
            <a:stretch>
              <a:fillRect l="0" t="-192" r="0" b="-192"/>
            </a:stretch>
          </a:blipFill>
        </p:spPr>
      </p:sp>
      <p:sp>
        <p:nvSpPr>
          <p:cNvPr name="Freeform 3" id="3"/>
          <p:cNvSpPr/>
          <p:nvPr/>
        </p:nvSpPr>
        <p:spPr>
          <a:xfrm flipH="false" flipV="false" rot="0">
            <a:off x="9913101" y="3409989"/>
            <a:ext cx="7198693" cy="5736634"/>
          </a:xfrm>
          <a:custGeom>
            <a:avLst/>
            <a:gdLst/>
            <a:ahLst/>
            <a:cxnLst/>
            <a:rect r="r" b="b" t="t" l="l"/>
            <a:pathLst>
              <a:path h="5736634" w="7198693">
                <a:moveTo>
                  <a:pt x="0" y="0"/>
                </a:moveTo>
                <a:lnTo>
                  <a:pt x="7198693" y="0"/>
                </a:lnTo>
                <a:lnTo>
                  <a:pt x="7198693" y="5736634"/>
                </a:lnTo>
                <a:lnTo>
                  <a:pt x="0" y="5736634"/>
                </a:lnTo>
                <a:lnTo>
                  <a:pt x="0" y="0"/>
                </a:lnTo>
                <a:close/>
              </a:path>
            </a:pathLst>
          </a:custGeom>
          <a:blipFill>
            <a:blip r:embed="rId3"/>
            <a:stretch>
              <a:fillRect l="-3126" t="0" r="-3126" b="0"/>
            </a:stretch>
          </a:blipFill>
        </p:spPr>
      </p:sp>
      <p:sp>
        <p:nvSpPr>
          <p:cNvPr name="TextBox 4" id="4"/>
          <p:cNvSpPr txBox="true"/>
          <p:nvPr/>
        </p:nvSpPr>
        <p:spPr>
          <a:xfrm rot="0">
            <a:off x="8884401" y="923925"/>
            <a:ext cx="8374899" cy="927569"/>
          </a:xfrm>
          <a:prstGeom prst="rect">
            <a:avLst/>
          </a:prstGeom>
        </p:spPr>
        <p:txBody>
          <a:bodyPr anchor="t" rtlCol="false" tIns="0" lIns="0" bIns="0" rIns="0">
            <a:spAutoFit/>
          </a:bodyPr>
          <a:lstStyle/>
          <a:p>
            <a:pPr algn="ctr" marL="0" indent="0" lvl="0">
              <a:lnSpc>
                <a:spcPts val="7719"/>
              </a:lnSpc>
              <a:spcBef>
                <a:spcPct val="0"/>
              </a:spcBef>
            </a:pPr>
            <a:r>
              <a:rPr lang="en-US" b="true" sz="5513">
                <a:solidFill>
                  <a:srgbClr val="FFFFFF"/>
                </a:solidFill>
                <a:latin typeface="Open Sans Bold"/>
                <a:ea typeface="Open Sans Bold"/>
                <a:cs typeface="Open Sans Bold"/>
                <a:sym typeface="Open Sans Bold"/>
              </a:rPr>
              <a:t>OLD PLAYGROUND</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1D5391"/>
        </a:solidFill>
      </p:bgPr>
    </p:bg>
    <p:spTree>
      <p:nvGrpSpPr>
        <p:cNvPr id="1" name=""/>
        <p:cNvGrpSpPr/>
        <p:nvPr/>
      </p:nvGrpSpPr>
      <p:grpSpPr>
        <a:xfrm>
          <a:off x="0" y="0"/>
          <a:ext cx="0" cy="0"/>
          <a:chOff x="0" y="0"/>
          <a:chExt cx="0" cy="0"/>
        </a:xfrm>
      </p:grpSpPr>
      <p:sp>
        <p:nvSpPr>
          <p:cNvPr name="Freeform 2" id="2"/>
          <p:cNvSpPr/>
          <p:nvPr/>
        </p:nvSpPr>
        <p:spPr>
          <a:xfrm flipH="false" flipV="false" rot="0">
            <a:off x="9649656" y="3091182"/>
            <a:ext cx="8302041" cy="5456460"/>
          </a:xfrm>
          <a:custGeom>
            <a:avLst/>
            <a:gdLst/>
            <a:ahLst/>
            <a:cxnLst/>
            <a:rect r="r" b="b" t="t" l="l"/>
            <a:pathLst>
              <a:path h="5456460" w="8302041">
                <a:moveTo>
                  <a:pt x="0" y="0"/>
                </a:moveTo>
                <a:lnTo>
                  <a:pt x="8302041" y="0"/>
                </a:lnTo>
                <a:lnTo>
                  <a:pt x="8302041" y="5456460"/>
                </a:lnTo>
                <a:lnTo>
                  <a:pt x="0" y="5456460"/>
                </a:lnTo>
                <a:lnTo>
                  <a:pt x="0" y="0"/>
                </a:lnTo>
                <a:close/>
              </a:path>
            </a:pathLst>
          </a:custGeom>
          <a:blipFill>
            <a:blip r:embed="rId2"/>
            <a:stretch>
              <a:fillRect l="-752" t="0" r="-752" b="0"/>
            </a:stretch>
          </a:blipFill>
        </p:spPr>
      </p:sp>
      <p:sp>
        <p:nvSpPr>
          <p:cNvPr name="TextBox 3" id="3"/>
          <p:cNvSpPr txBox="true"/>
          <p:nvPr/>
        </p:nvSpPr>
        <p:spPr>
          <a:xfrm rot="0">
            <a:off x="3704255" y="1200150"/>
            <a:ext cx="10879491" cy="1021302"/>
          </a:xfrm>
          <a:prstGeom prst="rect">
            <a:avLst/>
          </a:prstGeom>
        </p:spPr>
        <p:txBody>
          <a:bodyPr anchor="t" rtlCol="false" tIns="0" lIns="0" bIns="0" rIns="0">
            <a:spAutoFit/>
          </a:bodyPr>
          <a:lstStyle/>
          <a:p>
            <a:pPr algn="l" marL="0" indent="0" lvl="0">
              <a:lnSpc>
                <a:spcPts val="7696"/>
              </a:lnSpc>
              <a:spcBef>
                <a:spcPct val="0"/>
              </a:spcBef>
            </a:pPr>
            <a:r>
              <a:rPr lang="en-US" b="true" sz="7853" spc="-471">
                <a:solidFill>
                  <a:srgbClr val="FFFFFF"/>
                </a:solidFill>
                <a:latin typeface="Open Sans Hebrew Bold"/>
                <a:ea typeface="Open Sans Hebrew Bold"/>
                <a:cs typeface="Open Sans Hebrew Bold"/>
                <a:sym typeface="Open Sans Hebrew Bold"/>
              </a:rPr>
              <a:t>New Playground Design</a:t>
            </a:r>
          </a:p>
        </p:txBody>
      </p:sp>
      <p:sp>
        <p:nvSpPr>
          <p:cNvPr name="TextBox 4" id="4"/>
          <p:cNvSpPr txBox="true"/>
          <p:nvPr/>
        </p:nvSpPr>
        <p:spPr>
          <a:xfrm rot="0">
            <a:off x="1028700" y="2881319"/>
            <a:ext cx="8115300" cy="6292652"/>
          </a:xfrm>
          <a:prstGeom prst="rect">
            <a:avLst/>
          </a:prstGeom>
        </p:spPr>
        <p:txBody>
          <a:bodyPr anchor="t" rtlCol="false" tIns="0" lIns="0" bIns="0" rIns="0">
            <a:spAutoFit/>
          </a:bodyPr>
          <a:lstStyle/>
          <a:p>
            <a:pPr algn="l">
              <a:lnSpc>
                <a:spcPts val="3860"/>
              </a:lnSpc>
            </a:pPr>
            <a:r>
              <a:rPr lang="en-US" sz="2757" spc="-85">
                <a:solidFill>
                  <a:srgbClr val="FFFFFF"/>
                </a:solidFill>
                <a:latin typeface="Vollkorn"/>
                <a:ea typeface="Vollkorn"/>
                <a:cs typeface="Vollkorn"/>
                <a:sym typeface="Vollkorn"/>
              </a:rPr>
              <a:t>As part of the 2016 Parks and Open Space Master Plan, it was determined to replace the existing playground with new equipment.  Installation of the new playground began in September 2022 and was completed in November 2022. The all new playground includes poured in place rubber surfacing pad, ramps for easy access and sidewalks leading the site. The design, shown to the right, included: Animal Rockers, Play Panels, a Swing Set, Spinning features, all incorporated into the Nature Theme of the Playground itself.   The playground equipment was budgeted for this site through the Half-Cent Certificate of Obligation debt fund for the 2021-2022 Fiscal Year.</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1D5391"/>
        </a:solidFill>
      </p:bgPr>
    </p:bg>
    <p:spTree>
      <p:nvGrpSpPr>
        <p:cNvPr id="1" name=""/>
        <p:cNvGrpSpPr/>
        <p:nvPr/>
      </p:nvGrpSpPr>
      <p:grpSpPr>
        <a:xfrm>
          <a:off x="0" y="0"/>
          <a:ext cx="0" cy="0"/>
          <a:chOff x="0" y="0"/>
          <a:chExt cx="0" cy="0"/>
        </a:xfrm>
      </p:grpSpPr>
      <p:sp>
        <p:nvSpPr>
          <p:cNvPr name="Freeform 2" id="2"/>
          <p:cNvSpPr/>
          <p:nvPr/>
        </p:nvSpPr>
        <p:spPr>
          <a:xfrm flipH="false" flipV="false" rot="0">
            <a:off x="2820765" y="6148921"/>
            <a:ext cx="5920170" cy="3944313"/>
          </a:xfrm>
          <a:custGeom>
            <a:avLst/>
            <a:gdLst/>
            <a:ahLst/>
            <a:cxnLst/>
            <a:rect r="r" b="b" t="t" l="l"/>
            <a:pathLst>
              <a:path h="3944313" w="5920170">
                <a:moveTo>
                  <a:pt x="0" y="0"/>
                </a:moveTo>
                <a:lnTo>
                  <a:pt x="5920170" y="0"/>
                </a:lnTo>
                <a:lnTo>
                  <a:pt x="5920170" y="3944313"/>
                </a:lnTo>
                <a:lnTo>
                  <a:pt x="0" y="3944313"/>
                </a:lnTo>
                <a:lnTo>
                  <a:pt x="0" y="0"/>
                </a:lnTo>
                <a:close/>
              </a:path>
            </a:pathLst>
          </a:custGeom>
          <a:blipFill>
            <a:blip r:embed="rId2"/>
            <a:stretch>
              <a:fillRect l="0" t="0" r="0" b="0"/>
            </a:stretch>
          </a:blipFill>
        </p:spPr>
      </p:sp>
      <p:sp>
        <p:nvSpPr>
          <p:cNvPr name="Freeform 3" id="3"/>
          <p:cNvSpPr/>
          <p:nvPr/>
        </p:nvSpPr>
        <p:spPr>
          <a:xfrm flipH="false" flipV="false" rot="0">
            <a:off x="670502" y="1749025"/>
            <a:ext cx="7459896" cy="4973264"/>
          </a:xfrm>
          <a:custGeom>
            <a:avLst/>
            <a:gdLst/>
            <a:ahLst/>
            <a:cxnLst/>
            <a:rect r="r" b="b" t="t" l="l"/>
            <a:pathLst>
              <a:path h="4973264" w="7459896">
                <a:moveTo>
                  <a:pt x="0" y="0"/>
                </a:moveTo>
                <a:lnTo>
                  <a:pt x="7459896" y="0"/>
                </a:lnTo>
                <a:lnTo>
                  <a:pt x="7459896" y="4973264"/>
                </a:lnTo>
                <a:lnTo>
                  <a:pt x="0" y="4973264"/>
                </a:lnTo>
                <a:lnTo>
                  <a:pt x="0" y="0"/>
                </a:lnTo>
                <a:close/>
              </a:path>
            </a:pathLst>
          </a:custGeom>
          <a:blipFill>
            <a:blip r:embed="rId3"/>
            <a:stretch>
              <a:fillRect l="-10005" t="-15633" r="-24529" b="-18901"/>
            </a:stretch>
          </a:blipFill>
        </p:spPr>
      </p:sp>
      <p:sp>
        <p:nvSpPr>
          <p:cNvPr name="TextBox 4" id="4"/>
          <p:cNvSpPr txBox="true"/>
          <p:nvPr/>
        </p:nvSpPr>
        <p:spPr>
          <a:xfrm rot="0">
            <a:off x="1859172" y="326187"/>
            <a:ext cx="14569657" cy="920906"/>
          </a:xfrm>
          <a:prstGeom prst="rect">
            <a:avLst/>
          </a:prstGeom>
        </p:spPr>
        <p:txBody>
          <a:bodyPr anchor="t" rtlCol="false" tIns="0" lIns="0" bIns="0" rIns="0">
            <a:spAutoFit/>
          </a:bodyPr>
          <a:lstStyle/>
          <a:p>
            <a:pPr algn="ctr" marL="0" indent="0" lvl="0">
              <a:lnSpc>
                <a:spcPts val="7746"/>
              </a:lnSpc>
              <a:spcBef>
                <a:spcPct val="0"/>
              </a:spcBef>
            </a:pPr>
            <a:r>
              <a:rPr lang="en-US" b="true" sz="5532">
                <a:solidFill>
                  <a:srgbClr val="FFFFFF"/>
                </a:solidFill>
                <a:latin typeface="Open Sans Bold"/>
                <a:ea typeface="Open Sans Bold"/>
                <a:cs typeface="Open Sans Bold"/>
                <a:sym typeface="Open Sans Bold"/>
              </a:rPr>
              <a:t>NEW PLAYGROUND EQUIPMENT</a:t>
            </a:r>
          </a:p>
        </p:txBody>
      </p:sp>
      <p:sp>
        <p:nvSpPr>
          <p:cNvPr name="Freeform 5" id="5"/>
          <p:cNvSpPr/>
          <p:nvPr/>
        </p:nvSpPr>
        <p:spPr>
          <a:xfrm flipH="false" flipV="false" rot="0">
            <a:off x="9633370" y="6148921"/>
            <a:ext cx="5920170" cy="3944313"/>
          </a:xfrm>
          <a:custGeom>
            <a:avLst/>
            <a:gdLst/>
            <a:ahLst/>
            <a:cxnLst/>
            <a:rect r="r" b="b" t="t" l="l"/>
            <a:pathLst>
              <a:path h="3944313" w="5920170">
                <a:moveTo>
                  <a:pt x="0" y="0"/>
                </a:moveTo>
                <a:lnTo>
                  <a:pt x="5920170" y="0"/>
                </a:lnTo>
                <a:lnTo>
                  <a:pt x="5920170" y="3944313"/>
                </a:lnTo>
                <a:lnTo>
                  <a:pt x="0" y="3944313"/>
                </a:lnTo>
                <a:lnTo>
                  <a:pt x="0" y="0"/>
                </a:lnTo>
                <a:close/>
              </a:path>
            </a:pathLst>
          </a:custGeom>
          <a:blipFill>
            <a:blip r:embed="rId4"/>
            <a:stretch>
              <a:fillRect l="-13679" t="0" r="0" b="-13543"/>
            </a:stretch>
          </a:blipFill>
        </p:spPr>
      </p:sp>
      <p:sp>
        <p:nvSpPr>
          <p:cNvPr name="Freeform 6" id="6"/>
          <p:cNvSpPr/>
          <p:nvPr/>
        </p:nvSpPr>
        <p:spPr>
          <a:xfrm flipH="false" flipV="false" rot="0">
            <a:off x="10162089" y="1749025"/>
            <a:ext cx="7459896" cy="4973264"/>
          </a:xfrm>
          <a:custGeom>
            <a:avLst/>
            <a:gdLst/>
            <a:ahLst/>
            <a:cxnLst/>
            <a:rect r="r" b="b" t="t" l="l"/>
            <a:pathLst>
              <a:path h="4973264" w="7459896">
                <a:moveTo>
                  <a:pt x="0" y="0"/>
                </a:moveTo>
                <a:lnTo>
                  <a:pt x="7459895" y="0"/>
                </a:lnTo>
                <a:lnTo>
                  <a:pt x="7459895" y="4973264"/>
                </a:lnTo>
                <a:lnTo>
                  <a:pt x="0" y="4973264"/>
                </a:lnTo>
                <a:lnTo>
                  <a:pt x="0" y="0"/>
                </a:lnTo>
                <a:close/>
              </a:path>
            </a:pathLst>
          </a:custGeom>
          <a:blipFill>
            <a:blip r:embed="rId5"/>
            <a:stretch>
              <a:fillRect l="-7058" t="-8287" r="-8955" b="-7515"/>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1D5391"/>
        </a:solidFill>
      </p:bgPr>
    </p:bg>
    <p:spTree>
      <p:nvGrpSpPr>
        <p:cNvPr id="1" name=""/>
        <p:cNvGrpSpPr/>
        <p:nvPr/>
      </p:nvGrpSpPr>
      <p:grpSpPr>
        <a:xfrm>
          <a:off x="0" y="0"/>
          <a:ext cx="0" cy="0"/>
          <a:chOff x="0" y="0"/>
          <a:chExt cx="0" cy="0"/>
        </a:xfrm>
      </p:grpSpPr>
      <p:sp>
        <p:nvSpPr>
          <p:cNvPr name="TextBox 2" id="2"/>
          <p:cNvSpPr txBox="true"/>
          <p:nvPr/>
        </p:nvSpPr>
        <p:spPr>
          <a:xfrm rot="0">
            <a:off x="418731" y="828507"/>
            <a:ext cx="7175725" cy="3640074"/>
          </a:xfrm>
          <a:prstGeom prst="rect">
            <a:avLst/>
          </a:prstGeom>
        </p:spPr>
        <p:txBody>
          <a:bodyPr anchor="t" rtlCol="false" tIns="0" lIns="0" bIns="0" rIns="0">
            <a:spAutoFit/>
          </a:bodyPr>
          <a:lstStyle/>
          <a:p>
            <a:pPr algn="l" marL="0" indent="0" lvl="0">
              <a:lnSpc>
                <a:spcPts val="9408"/>
              </a:lnSpc>
              <a:spcBef>
                <a:spcPct val="0"/>
              </a:spcBef>
            </a:pPr>
            <a:r>
              <a:rPr lang="en-US" b="true" sz="9600" spc="-576">
                <a:solidFill>
                  <a:srgbClr val="FFFFFF"/>
                </a:solidFill>
                <a:latin typeface="Open Sans Hebrew Bold"/>
                <a:ea typeface="Open Sans Hebrew Bold"/>
                <a:cs typeface="Open Sans Hebrew Bold"/>
                <a:sym typeface="Open Sans Hebrew Bold"/>
              </a:rPr>
              <a:t>Where did the Funding come from?</a:t>
            </a:r>
          </a:p>
        </p:txBody>
      </p:sp>
      <p:sp>
        <p:nvSpPr>
          <p:cNvPr name="TextBox 3" id="3"/>
          <p:cNvSpPr txBox="true"/>
          <p:nvPr/>
        </p:nvSpPr>
        <p:spPr>
          <a:xfrm rot="0">
            <a:off x="418731" y="5101491"/>
            <a:ext cx="6755384" cy="3740148"/>
          </a:xfrm>
          <a:prstGeom prst="rect">
            <a:avLst/>
          </a:prstGeom>
        </p:spPr>
        <p:txBody>
          <a:bodyPr anchor="t" rtlCol="false" tIns="0" lIns="0" bIns="0" rIns="0">
            <a:spAutoFit/>
          </a:bodyPr>
          <a:lstStyle/>
          <a:p>
            <a:pPr algn="l">
              <a:lnSpc>
                <a:spcPts val="5950"/>
              </a:lnSpc>
            </a:pPr>
            <a:r>
              <a:rPr lang="en-US" sz="4250" spc="-131">
                <a:solidFill>
                  <a:srgbClr val="FFFFFF"/>
                </a:solidFill>
                <a:latin typeface="Vollkorn"/>
                <a:ea typeface="Vollkorn"/>
                <a:cs typeface="Vollkorn"/>
                <a:sym typeface="Vollkorn"/>
              </a:rPr>
              <a:t>This project was funded through the Capital Improvement Program (CIP) which comes from the Half-Cent Sales Tax. </a:t>
            </a:r>
          </a:p>
        </p:txBody>
      </p:sp>
      <p:sp>
        <p:nvSpPr>
          <p:cNvPr name="Freeform 4" id="4"/>
          <p:cNvSpPr/>
          <p:nvPr/>
        </p:nvSpPr>
        <p:spPr>
          <a:xfrm flipH="false" flipV="false" rot="0">
            <a:off x="7784084" y="-425946"/>
            <a:ext cx="10814469" cy="11226324"/>
          </a:xfrm>
          <a:custGeom>
            <a:avLst/>
            <a:gdLst/>
            <a:ahLst/>
            <a:cxnLst/>
            <a:rect r="r" b="b" t="t" l="l"/>
            <a:pathLst>
              <a:path h="11226324" w="10814469">
                <a:moveTo>
                  <a:pt x="0" y="0"/>
                </a:moveTo>
                <a:lnTo>
                  <a:pt x="10814469" y="0"/>
                </a:lnTo>
                <a:lnTo>
                  <a:pt x="10814469" y="11226324"/>
                </a:lnTo>
                <a:lnTo>
                  <a:pt x="0" y="11226324"/>
                </a:lnTo>
                <a:lnTo>
                  <a:pt x="0" y="0"/>
                </a:lnTo>
                <a:close/>
              </a:path>
            </a:pathLst>
          </a:custGeom>
          <a:blipFill>
            <a:blip r:embed="rId2"/>
            <a:stretch>
              <a:fillRect l="-9362" t="0" r="-46633"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DAGQ80YlfNg</dc:identifier>
  <dcterms:modified xsi:type="dcterms:W3CDTF">2011-08-01T06:04:30Z</dcterms:modified>
  <cp:revision>1</cp:revision>
  <dc:title>Pecan Park Playground</dc:title>
</cp:coreProperties>
</file>